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84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90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989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25E153C-0B14-4DC3-AA9B-2FC78A5DA4DB}" type="datetimeFigureOut">
              <a:rPr lang="en-US" smtClean="0"/>
              <a:pPr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BF84AF3-F814-45AF-8A7A-A2F955F1C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5.wmf"/><Relationship Id="rId3" Type="http://schemas.openxmlformats.org/officeDocument/2006/relationships/oleObject" Target="../embeddings/oleObject6.bin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0.bin"/><Relationship Id="rId24" Type="http://schemas.openxmlformats.org/officeDocument/2006/relationships/oleObject" Target="../embeddings/oleObject17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16.bin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4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04800" y="206375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Presentation on ANCOVA Design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52600" y="3091542"/>
            <a:ext cx="5943600" cy="466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/>
              <a:t>Presented by</a:t>
            </a:r>
          </a:p>
          <a:p>
            <a:pPr algn="ctr"/>
            <a:endParaRPr lang="en-US" sz="1100" dirty="0"/>
          </a:p>
          <a:p>
            <a:pPr algn="ctr"/>
            <a:endParaRPr lang="en-US" sz="1100" dirty="0"/>
          </a:p>
          <a:p>
            <a:pPr algn="ctr">
              <a:spcBef>
                <a:spcPct val="20000"/>
              </a:spcBef>
            </a:pPr>
            <a:r>
              <a:rPr kumimoji="1" lang="en-US" sz="1800" b="1" dirty="0" err="1"/>
              <a:t>Dr.J.P.Verma</a:t>
            </a:r>
            <a:endParaRPr kumimoji="1" lang="en-US" sz="1800" b="1" dirty="0"/>
          </a:p>
          <a:p>
            <a:pPr algn="ctr">
              <a:spcBef>
                <a:spcPct val="20000"/>
              </a:spcBef>
            </a:pPr>
            <a:r>
              <a:rPr kumimoji="1" lang="en-US" sz="1200" dirty="0" err="1"/>
              <a:t>MSc</a:t>
            </a:r>
            <a:r>
              <a:rPr kumimoji="1" lang="en-US" sz="1200" dirty="0"/>
              <a:t> (Statistics), PhD, MA(Psychology), Masters(Computer Application)</a:t>
            </a:r>
          </a:p>
          <a:p>
            <a:pPr algn="ctr">
              <a:spcBef>
                <a:spcPct val="20000"/>
              </a:spcBef>
            </a:pPr>
            <a:r>
              <a:rPr kumimoji="1" lang="en-US" sz="1600" dirty="0"/>
              <a:t>Professor(Statistics)</a:t>
            </a:r>
          </a:p>
          <a:p>
            <a:pPr algn="ctr">
              <a:spcBef>
                <a:spcPct val="20000"/>
              </a:spcBef>
            </a:pPr>
            <a:r>
              <a:rPr kumimoji="1" lang="en-US" sz="1600" dirty="0"/>
              <a:t>Director, Centre for Advanced Studies</a:t>
            </a:r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r>
              <a:rPr kumimoji="1" lang="en-US" sz="1600" dirty="0" err="1"/>
              <a:t>Lakshmibai</a:t>
            </a:r>
            <a:r>
              <a:rPr kumimoji="1" lang="en-US" sz="1600" dirty="0"/>
              <a:t> National Institute of Physical Education, Gwalior, India</a:t>
            </a:r>
          </a:p>
          <a:p>
            <a:pPr algn="ctr">
              <a:spcBef>
                <a:spcPct val="20000"/>
              </a:spcBef>
            </a:pPr>
            <a:r>
              <a:rPr kumimoji="1" lang="en-US" sz="1600" dirty="0"/>
              <a:t>(Deemed University)</a:t>
            </a:r>
          </a:p>
          <a:p>
            <a:pPr algn="ctr">
              <a:spcBef>
                <a:spcPct val="20000"/>
              </a:spcBef>
            </a:pPr>
            <a:r>
              <a:rPr kumimoji="1" lang="en-US" sz="2000" b="1" dirty="0"/>
              <a:t>Email: vermajp@bsnl.in</a:t>
            </a:r>
            <a:endParaRPr kumimoji="1" lang="en-US" sz="1600" dirty="0"/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6477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Released on: 18.01.2015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54102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Analysis of Covariance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9144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-  An extension of analysis of variance technique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3219271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A statistical design in which error variance is minimized by eliminating the effect of covariate which affects the response variable.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2860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What </a:t>
            </a:r>
            <a:r>
              <a:rPr lang="en-US" sz="2000" b="1">
                <a:solidFill>
                  <a:srgbClr val="002060"/>
                </a:solidFill>
              </a:rPr>
              <a:t>is </a:t>
            </a:r>
            <a:r>
              <a:rPr lang="en-US" sz="2000" b="1" smtClean="0">
                <a:solidFill>
                  <a:srgbClr val="002060"/>
                </a:solidFill>
              </a:rPr>
              <a:t>ANCOVA</a:t>
            </a:r>
            <a:r>
              <a:rPr lang="en-US" sz="2000" b="1" dirty="0">
                <a:solidFill>
                  <a:srgbClr val="00206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1534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Features of Analysis of Covariance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219271"/>
            <a:ext cx="7543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 A situation where treatments cannot be randomly allocated to the subjects or </a:t>
            </a:r>
          </a:p>
          <a:p>
            <a:pPr marL="350838" indent="-350838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researcher may not have a choice to assign treatments randomly to the subjects.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286000"/>
            <a:ext cx="2057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2060"/>
                </a:solidFill>
              </a:rPr>
              <a:t>When to Use?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1534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Features of Analysis of Covariance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3622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 Subjects differ in the intact groups on many parameters hence statistical control is necessary to reduce the experimental error.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752600"/>
            <a:ext cx="2895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2060"/>
                </a:solidFill>
              </a:rPr>
              <a:t>Why to Use this Design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971871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Comparing the effect of three different methods of instruction on swimming performance in beginners</a:t>
            </a:r>
          </a:p>
          <a:p>
            <a:r>
              <a:rPr lang="en-US" sz="2400" dirty="0">
                <a:solidFill>
                  <a:srgbClr val="002060"/>
                </a:solidFill>
              </a:rPr>
              <a:t> 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Covariate: </a:t>
            </a:r>
            <a:r>
              <a:rPr lang="en-US" sz="2000" dirty="0">
                <a:solidFill>
                  <a:srgbClr val="002060"/>
                </a:solidFill>
              </a:rPr>
              <a:t>endurance, strength, motivation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4495800"/>
            <a:ext cx="1295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2060"/>
                </a:solidFill>
              </a:rPr>
              <a:t>Example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1534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Features of Analysis of Covariance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667000"/>
            <a:ext cx="708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ANCOVA design controls the effect of covariate by adjusting the final scores on the criterion variable.</a:t>
            </a:r>
          </a:p>
          <a:p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530263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Covariate is not of interest to the researcher but is used to adjust its effect on the response variable</a:t>
            </a:r>
          </a:p>
          <a:p>
            <a:r>
              <a:rPr lang="en-US" sz="2000" dirty="0">
                <a:solidFill>
                  <a:srgbClr val="002060"/>
                </a:solidFill>
              </a:rPr>
              <a:t> </a:t>
            </a:r>
          </a:p>
          <a:p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4331732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If no single variable can be identified as covariate then the pre tested scores on the response variable is treated as covariate.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2672"/>
            <a:ext cx="54864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Conceptual Framework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37338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Comparing the post-treatment means of different experimental groups after adjusting for initial variations in the groups.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3124200"/>
            <a:ext cx="3124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What we do in ANCOVA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52400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A Powerful design, due to combination of ANOVA and regression analysis.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457200"/>
            <a:ext cx="6553200" cy="12527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Understanding ANCOVA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762000"/>
            <a:ext cx="7239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Illustration  </a:t>
            </a:r>
            <a:r>
              <a:rPr lang="en-US" sz="2000" dirty="0">
                <a:solidFill>
                  <a:srgbClr val="002060"/>
                </a:solidFill>
              </a:rPr>
              <a:t>To compare the effect of socioeconomic status           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                         on children’s weight.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524000"/>
            <a:ext cx="5257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                    Low Socio Economic	High Socio Economic	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Subject 	Age(X1)	Weight(Y1)	 Age(X2)	Weight(Y2)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	(month)	(kg)	(month)	(kg)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 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	71	17	60	18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2	74	18	65	19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3	75	18	65	19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4	74	18	68	20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5	77	19	68	21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6	80	20	69	22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7	84	21	71	22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8	87	22	72	23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9	90	22	74	24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10	92	23	76	24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11	91	23	77	26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12	94	24	79	27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13	95	24	85	28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14	98	25	93	28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15	99	25	95	28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16	105	26	108	29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b="1" dirty="0">
                <a:solidFill>
                  <a:srgbClr val="002060"/>
                </a:solidFill>
              </a:rPr>
              <a:t>Mean	86.63	21.56	76.56	23.63</a:t>
            </a:r>
            <a:endParaRPr lang="en-US" dirty="0">
              <a:solidFill>
                <a:srgbClr val="002060"/>
              </a:solidFill>
            </a:endParaRP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b="1" dirty="0">
                <a:solidFill>
                  <a:srgbClr val="002060"/>
                </a:solidFill>
              </a:rPr>
              <a:t>SD	10.47	2.92	12.86	3.69	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" y="1548884"/>
            <a:ext cx="10668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</a:rPr>
              <a:t>Age and weight among low and high socio economic status</a:t>
            </a:r>
            <a:endParaRPr lang="en-US" sz="1400" i="1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 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2743200"/>
            <a:ext cx="2895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Difference in weight =</a:t>
            </a:r>
          </a:p>
          <a:p>
            <a:r>
              <a:rPr lang="en-US" sz="1600" dirty="0">
                <a:solidFill>
                  <a:srgbClr val="002060"/>
                </a:solidFill>
              </a:rPr>
              <a:t>Y</a:t>
            </a:r>
            <a:r>
              <a:rPr lang="en-US" sz="1600" baseline="-25000" dirty="0">
                <a:solidFill>
                  <a:srgbClr val="002060"/>
                </a:solidFill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-Y</a:t>
            </a:r>
            <a:r>
              <a:rPr lang="en-US" sz="1600" baseline="-25000" dirty="0">
                <a:solidFill>
                  <a:srgbClr val="002060"/>
                </a:solidFill>
              </a:rPr>
              <a:t>1</a:t>
            </a:r>
            <a:r>
              <a:rPr lang="en-US" sz="1600" dirty="0">
                <a:solidFill>
                  <a:srgbClr val="002060"/>
                </a:solidFill>
              </a:rPr>
              <a:t>=23.63-21.56 = 2.07 kg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2060"/>
              </a:solidFill>
            </a:endParaRPr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5486400" y="3581400"/>
          <a:ext cx="33909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3390900" imgH="508000" progId="Equation.3">
                  <p:embed/>
                </p:oleObj>
              </mc:Choice>
              <mc:Fallback>
                <p:oleObj name="Equation" r:id="rId3" imgW="3390900" imgH="508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581400"/>
                        <a:ext cx="3390900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2060"/>
              </a:solidFill>
            </a:endParaRP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6029325" y="4191000"/>
          <a:ext cx="1511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965160" imgH="393480" progId="Equation.3">
                  <p:embed/>
                </p:oleObj>
              </mc:Choice>
              <mc:Fallback>
                <p:oleObj name="Equation" r:id="rId5" imgW="9651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9325" y="4191000"/>
                        <a:ext cx="15113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5189538" y="2379663"/>
          <a:ext cx="120332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965160" imgH="393480" progId="Equation.3">
                  <p:embed/>
                </p:oleObj>
              </mc:Choice>
              <mc:Fallback>
                <p:oleObj name="Equation" r:id="rId3" imgW="9651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538" y="2379663"/>
                        <a:ext cx="1203325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257800" y="1693185"/>
          <a:ext cx="1016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5" imgW="1015920" imgH="241200" progId="Equation.3">
                  <p:embed/>
                </p:oleObj>
              </mc:Choice>
              <mc:Fallback>
                <p:oleObj name="Equation" r:id="rId5" imgW="101592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693185"/>
                        <a:ext cx="10160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5264150" y="1985285"/>
          <a:ext cx="1003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7" imgW="1002960" imgH="241200" progId="Equation.3">
                  <p:embed/>
                </p:oleObj>
              </mc:Choice>
              <mc:Fallback>
                <p:oleObj name="Equation" r:id="rId7" imgW="10029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150" y="1985285"/>
                        <a:ext cx="10033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14800" y="3468468"/>
            <a:ext cx="3429000" cy="341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No effect of socioeconomic on weight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2680" y="630549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Use the concept of regression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" y="1370618"/>
            <a:ext cx="403860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</a:t>
            </a:r>
          </a:p>
          <a:p>
            <a:pPr>
              <a:tabLst>
                <a:tab pos="914400" algn="l"/>
                <a:tab pos="1828800" algn="l"/>
                <a:tab pos="2971800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  Mean ± SD</a:t>
            </a:r>
          </a:p>
          <a:p>
            <a:pPr>
              <a:tabLst>
                <a:tab pos="1143000" algn="l"/>
                <a:tab pos="2408238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Low SE	High SE</a:t>
            </a:r>
          </a:p>
          <a:p>
            <a:pPr>
              <a:tabLst>
                <a:tab pos="1143000" algn="l"/>
                <a:tab pos="2408238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</a:t>
            </a:r>
          </a:p>
          <a:p>
            <a:pPr>
              <a:spcBef>
                <a:spcPts val="600"/>
              </a:spcBef>
              <a:tabLst>
                <a:tab pos="1143000" algn="l"/>
                <a:tab pos="2408238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Y:Weight(Kg)	21.56 ± 2.92 	23.63±3.69</a:t>
            </a:r>
          </a:p>
          <a:p>
            <a:pPr>
              <a:tabLst>
                <a:tab pos="1143000" algn="l"/>
                <a:tab pos="2408238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X:Age(months)	86.63 ± 10.47	76.56 ± 12.86</a:t>
            </a:r>
          </a:p>
          <a:p>
            <a:pPr>
              <a:tabLst>
                <a:tab pos="1143000" algn="l"/>
                <a:tab pos="2408238" algn="l"/>
                <a:tab pos="3886200" algn="l"/>
              </a:tabLst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752600" y="42672"/>
            <a:ext cx="58674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>Understanding ANCOVA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344424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Without considering Age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276600" y="3636108"/>
            <a:ext cx="7620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40280" y="4038600"/>
            <a:ext cx="441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The difference in mean wt.  2.07 is deceptive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3480" y="46482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Low SE children have unfair advantage due to greater average age.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7480" y="5257800"/>
            <a:ext cx="3505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How to set aside the effect of age?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4373086" y="4571206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374674" y="5165566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4374674" y="6019006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2672"/>
            <a:ext cx="80010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>Concept of Regression in ANCOVA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0200" y="151507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Relationship is either known on the basis of earlier studies 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or 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It can be estimated on the basis of the data</a:t>
            </a:r>
          </a:p>
        </p:txBody>
      </p:sp>
      <p:graphicFrame>
        <p:nvGraphicFramePr>
          <p:cNvPr id="870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467606"/>
              </p:ext>
            </p:extLst>
          </p:nvPr>
        </p:nvGraphicFramePr>
        <p:xfrm>
          <a:off x="5156200" y="2971800"/>
          <a:ext cx="1625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1219200" imgH="228600" progId="Equation.3">
                  <p:embed/>
                </p:oleObj>
              </mc:Choice>
              <mc:Fallback>
                <p:oleObj name="Equation" r:id="rId3" imgW="12192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2971800"/>
                        <a:ext cx="16256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495800" y="3547646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ANOVA Assumption: </a:t>
            </a:r>
            <a:r>
              <a:rPr lang="en-US" sz="1600" dirty="0">
                <a:solidFill>
                  <a:srgbClr val="002060"/>
                </a:solidFill>
              </a:rPr>
              <a:t>slope is same in both the groups</a:t>
            </a:r>
          </a:p>
        </p:txBody>
      </p:sp>
      <p:sp>
        <p:nvSpPr>
          <p:cNvPr id="8706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706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891326"/>
              </p:ext>
            </p:extLst>
          </p:nvPr>
        </p:nvGraphicFramePr>
        <p:xfrm>
          <a:off x="5156199" y="2590800"/>
          <a:ext cx="1524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1143000" imgH="228600" progId="Equation.3">
                  <p:embed/>
                </p:oleObj>
              </mc:Choice>
              <mc:Fallback>
                <p:oleObj name="Equation" r:id="rId5" imgW="1143000" imgH="2286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199" y="2590800"/>
                        <a:ext cx="15240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Straight Arrow Connector 54"/>
          <p:cNvCxnSpPr/>
          <p:nvPr/>
        </p:nvCxnSpPr>
        <p:spPr>
          <a:xfrm>
            <a:off x="838200" y="4037806"/>
            <a:ext cx="3276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-191294" y="3009106"/>
            <a:ext cx="20574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33400" y="2285206"/>
            <a:ext cx="3276600" cy="190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4800" y="2590006"/>
            <a:ext cx="3276600" cy="190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838200" y="3199606"/>
            <a:ext cx="533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>
            <a:off x="952500" y="3618706"/>
            <a:ext cx="838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38200" y="3428206"/>
            <a:ext cx="1676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>
            <a:off x="2209800" y="3733006"/>
            <a:ext cx="609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1805133">
            <a:off x="2382791" y="3474907"/>
            <a:ext cx="1539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Group 1: High SE</a:t>
            </a:r>
          </a:p>
        </p:txBody>
      </p:sp>
      <p:sp>
        <p:nvSpPr>
          <p:cNvPr id="71" name="TextBox 70"/>
          <p:cNvSpPr txBox="1"/>
          <p:nvPr/>
        </p:nvSpPr>
        <p:spPr>
          <a:xfrm rot="1805133">
            <a:off x="2960869" y="4276221"/>
            <a:ext cx="152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Group 2: Low SE</a:t>
            </a:r>
          </a:p>
        </p:txBody>
      </p:sp>
      <p:graphicFrame>
        <p:nvGraphicFramePr>
          <p:cNvPr id="72" name="Object 71"/>
          <p:cNvGraphicFramePr>
            <a:graphicFrameLocks noChangeAspect="1"/>
          </p:cNvGraphicFramePr>
          <p:nvPr/>
        </p:nvGraphicFramePr>
        <p:xfrm>
          <a:off x="2457450" y="4073525"/>
          <a:ext cx="2032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203040" imgH="228600" progId="Equation.3">
                  <p:embed/>
                </p:oleObj>
              </mc:Choice>
              <mc:Fallback>
                <p:oleObj name="Equation" r:id="rId7" imgW="203040" imgH="2286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4073525"/>
                        <a:ext cx="2032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0" name="Object 50"/>
          <p:cNvGraphicFramePr>
            <a:graphicFrameLocks noChangeAspect="1"/>
          </p:cNvGraphicFramePr>
          <p:nvPr/>
        </p:nvGraphicFramePr>
        <p:xfrm>
          <a:off x="1309688" y="4065588"/>
          <a:ext cx="2159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9" imgW="215640" imgH="228600" progId="Equation.3">
                  <p:embed/>
                </p:oleObj>
              </mc:Choice>
              <mc:Fallback>
                <p:oleObj name="Equation" r:id="rId9" imgW="215640" imgH="22860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4065588"/>
                        <a:ext cx="2159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1" name="Object 51"/>
          <p:cNvGraphicFramePr>
            <a:graphicFrameLocks noChangeAspect="1"/>
          </p:cNvGraphicFramePr>
          <p:nvPr/>
        </p:nvGraphicFramePr>
        <p:xfrm>
          <a:off x="628650" y="3351213"/>
          <a:ext cx="1778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1" imgW="177480" imgH="228600" progId="Equation.3">
                  <p:embed/>
                </p:oleObj>
              </mc:Choice>
              <mc:Fallback>
                <p:oleObj name="Equation" r:id="rId11" imgW="177480" imgH="228600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3351213"/>
                        <a:ext cx="1778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2" name="Object 52"/>
          <p:cNvGraphicFramePr>
            <a:graphicFrameLocks noChangeAspect="1"/>
          </p:cNvGraphicFramePr>
          <p:nvPr/>
        </p:nvGraphicFramePr>
        <p:xfrm>
          <a:off x="622300" y="3094038"/>
          <a:ext cx="190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13" imgW="190440" imgH="228600" progId="Equation.3">
                  <p:embed/>
                </p:oleObj>
              </mc:Choice>
              <mc:Fallback>
                <p:oleObj name="Equation" r:id="rId13" imgW="190440" imgH="228600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3094038"/>
                        <a:ext cx="1905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Box 75"/>
          <p:cNvSpPr txBox="1"/>
          <p:nvPr/>
        </p:nvSpPr>
        <p:spPr>
          <a:xfrm rot="16200000">
            <a:off x="-77689" y="3121918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Weight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752600" y="4266406"/>
            <a:ext cx="533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Age</a:t>
            </a:r>
          </a:p>
        </p:txBody>
      </p:sp>
      <p:sp>
        <p:nvSpPr>
          <p:cNvPr id="87094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7093" name="Object 53"/>
          <p:cNvGraphicFramePr>
            <a:graphicFrameLocks noChangeAspect="1"/>
          </p:cNvGraphicFramePr>
          <p:nvPr/>
        </p:nvGraphicFramePr>
        <p:xfrm>
          <a:off x="527050" y="5257800"/>
          <a:ext cx="256381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5" imgW="1841400" imgH="228600" progId="Equation.3">
                  <p:embed/>
                </p:oleObj>
              </mc:Choice>
              <mc:Fallback>
                <p:oleObj name="Equation" r:id="rId15" imgW="1841400" imgH="22860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5257800"/>
                        <a:ext cx="2563813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0" y="6163270"/>
            <a:ext cx="350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Expected difference between weights  with the same value  of age in two SE groups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495800" y="4205514"/>
            <a:ext cx="464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Direct comparison of      and      is not possible due to</a:t>
            </a:r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000529"/>
              </p:ext>
            </p:extLst>
          </p:nvPr>
        </p:nvGraphicFramePr>
        <p:xfrm>
          <a:off x="6368141" y="4267200"/>
          <a:ext cx="1936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17" imgW="177480" imgH="228600" progId="Equation.3">
                  <p:embed/>
                </p:oleObj>
              </mc:Choice>
              <mc:Fallback>
                <p:oleObj name="Equation" r:id="rId17" imgW="177480" imgH="228600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8141" y="4267200"/>
                        <a:ext cx="1936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160846"/>
              </p:ext>
            </p:extLst>
          </p:nvPr>
        </p:nvGraphicFramePr>
        <p:xfrm>
          <a:off x="6400800" y="4648200"/>
          <a:ext cx="533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19" imgW="533160" imgH="228600" progId="Equation.3">
                  <p:embed/>
                </p:oleObj>
              </mc:Choice>
              <mc:Fallback>
                <p:oleObj name="Equation" r:id="rId19" imgW="533160" imgH="2286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648200"/>
                        <a:ext cx="5334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7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089630"/>
              </p:ext>
            </p:extLst>
          </p:nvPr>
        </p:nvGraphicFramePr>
        <p:xfrm>
          <a:off x="6901541" y="4267200"/>
          <a:ext cx="207509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21" imgW="190440" imgH="228600" progId="Equation.3">
                  <p:embed/>
                </p:oleObj>
              </mc:Choice>
              <mc:Fallback>
                <p:oleObj name="Equation" r:id="rId21" imgW="190440" imgH="228600" progId="Equation.3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1541" y="4267200"/>
                        <a:ext cx="207509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Left Bracket 85"/>
          <p:cNvSpPr/>
          <p:nvPr/>
        </p:nvSpPr>
        <p:spPr>
          <a:xfrm rot="16200000">
            <a:off x="1635397" y="5405484"/>
            <a:ext cx="45719" cy="4572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88" name="Straight Arrow Connector 87"/>
          <p:cNvCxnSpPr>
            <a:stCxn id="86" idx="1"/>
          </p:cNvCxnSpPr>
          <p:nvPr/>
        </p:nvCxnSpPr>
        <p:spPr>
          <a:xfrm rot="5400000">
            <a:off x="1181101" y="5771244"/>
            <a:ext cx="591456" cy="3628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495800" y="57150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We will adjust        and       for a common  X  value say X*</a:t>
            </a:r>
          </a:p>
        </p:txBody>
      </p:sp>
      <p:graphicFrame>
        <p:nvGraphicFramePr>
          <p:cNvPr id="87098" name="Object 58"/>
          <p:cNvGraphicFramePr>
            <a:graphicFrameLocks noChangeAspect="1"/>
          </p:cNvGraphicFramePr>
          <p:nvPr/>
        </p:nvGraphicFramePr>
        <p:xfrm>
          <a:off x="6030684" y="5820228"/>
          <a:ext cx="1936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23" imgW="177480" imgH="228600" progId="Equation.3">
                  <p:embed/>
                </p:oleObj>
              </mc:Choice>
              <mc:Fallback>
                <p:oleObj name="Equation" r:id="rId23" imgW="177480" imgH="228600" progId="Equation.3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684" y="5820228"/>
                        <a:ext cx="1936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99" name="Object 59"/>
          <p:cNvGraphicFramePr>
            <a:graphicFrameLocks noChangeAspect="1"/>
          </p:cNvGraphicFramePr>
          <p:nvPr/>
        </p:nvGraphicFramePr>
        <p:xfrm>
          <a:off x="6705600" y="5820228"/>
          <a:ext cx="20796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24" imgW="190440" imgH="228600" progId="Equation.3">
                  <p:embed/>
                </p:oleObj>
              </mc:Choice>
              <mc:Fallback>
                <p:oleObj name="Equation" r:id="rId24" imgW="190440" imgH="228600" progId="Equation.3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820228"/>
                        <a:ext cx="207962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BED0B2-44E1-BA08-6B49-D18269F476E2}"/>
              </a:ext>
            </a:extLst>
          </p:cNvPr>
          <p:cNvSpPr txBox="1"/>
          <p:nvPr/>
        </p:nvSpPr>
        <p:spPr>
          <a:xfrm>
            <a:off x="7109050" y="2652486"/>
            <a:ext cx="1882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C00000"/>
                </a:solidFill>
              </a:rPr>
              <a:t>a</a:t>
            </a:r>
            <a:r>
              <a:rPr lang="en-IN" sz="1400" baseline="-25000" dirty="0">
                <a:solidFill>
                  <a:srgbClr val="C00000"/>
                </a:solidFill>
              </a:rPr>
              <a:t>1</a:t>
            </a:r>
            <a:r>
              <a:rPr lang="en-IN" sz="1400" dirty="0">
                <a:solidFill>
                  <a:srgbClr val="C00000"/>
                </a:solidFill>
              </a:rPr>
              <a:t>= y value when x is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1FF4BF6-0B26-5263-52A9-A3AA156A4521}"/>
              </a:ext>
            </a:extLst>
          </p:cNvPr>
          <p:cNvSpPr txBox="1"/>
          <p:nvPr/>
        </p:nvSpPr>
        <p:spPr>
          <a:xfrm>
            <a:off x="7104744" y="2895600"/>
            <a:ext cx="162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C00000"/>
                </a:solidFill>
              </a:rPr>
              <a:t>b = rate of change of y with x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2672"/>
            <a:ext cx="80010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>Concept of Regression in ANCOVA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017" name="Object 1"/>
              <p:cNvSpPr txBox="1"/>
              <p:nvPr/>
            </p:nvSpPr>
            <p:spPr bwMode="auto">
              <a:xfrm>
                <a:off x="3657600" y="2209800"/>
                <a:ext cx="2200275" cy="338554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̄"/>
                              <m:ctrlP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</m:acc>
                        </m:e>
                        <m:sub>
                          <m:r>
                            <a:rPr lang="en-IN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1_</m:t>
                          </m:r>
                          <m:r>
                            <m:rPr>
                              <m:sty m:val="p"/>
                            </m:rPr>
                            <a:rPr lang="en-IN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adj</m:t>
                          </m:r>
                        </m:sub>
                      </m:sSub>
                      <m:r>
                        <a:rPr lang="en-IN" sz="1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̄"/>
                              <m:ctrlP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</m:acc>
                        </m:e>
                        <m:sub>
                          <m:r>
                            <a:rPr lang="en-IN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1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sz="1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IN" sz="1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n-IN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acc>
                            <m:accPr>
                              <m:chr m:val="̄"/>
                              <m:ctrlP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a:rPr lang="en-IN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1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1400" dirty="0"/>
              </a:p>
            </p:txBody>
          </p:sp>
        </mc:Choice>
        <mc:Fallback xmlns="">
          <p:sp>
            <p:nvSpPr>
              <p:cNvPr id="86017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2209800"/>
                <a:ext cx="2200275" cy="338554"/>
              </a:xfrm>
              <a:prstGeom prst="rect">
                <a:avLst/>
              </a:prstGeom>
              <a:blipFill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04800" y="2099846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Adjusted mean of Y for High SE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2895600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Adjusted mean of  Y for Low SE group </a:t>
            </a:r>
          </a:p>
        </p:txBody>
      </p:sp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3810000" y="2971800"/>
          <a:ext cx="157162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574800" imgH="254000" progId="Equation.3">
                  <p:embed/>
                </p:oleObj>
              </mc:Choice>
              <mc:Fallback>
                <p:oleObj name="Equation" r:id="rId4" imgW="1574800" imgH="254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971800"/>
                        <a:ext cx="1571625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4800" y="35930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Thus adjusted mean difference in two groups</a:t>
            </a:r>
          </a:p>
        </p:txBody>
      </p:sp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3111500" y="4191000"/>
          <a:ext cx="222567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2222280" imgH="253800" progId="Equation.3">
                  <p:embed/>
                </p:oleObj>
              </mc:Choice>
              <mc:Fallback>
                <p:oleObj name="Equation" r:id="rId6" imgW="222228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4191000"/>
                        <a:ext cx="2225675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00400" y="478149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How to find  </a:t>
            </a:r>
            <a:r>
              <a:rPr lang="en-US" sz="2000" b="1" dirty="0">
                <a:solidFill>
                  <a:srgbClr val="002060"/>
                </a:solidFill>
              </a:rPr>
              <a:t>b  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5966936"/>
            <a:ext cx="2895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 X: Age, Y = Weight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Z: Dummy variable,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     0: Low SE group, 1 : High SE group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" y="53456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The 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81200" y="536665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Y= </a:t>
            </a:r>
            <a:r>
              <a:rPr lang="en-US" dirty="0" err="1">
                <a:solidFill>
                  <a:srgbClr val="002060"/>
                </a:solidFill>
              </a:rPr>
              <a:t>a+bX+cZ+ε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0" y="1848683"/>
            <a:ext cx="2667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	Y	X	Z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Subject	Weight	Age	Dummy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	17	60	0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2	18	65	0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3	18	65	0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.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.</a:t>
            </a:r>
          </a:p>
          <a:p>
            <a:pPr>
              <a:buAutoNum type="arabicPlain" startAt="15"/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             25	95	0</a:t>
            </a:r>
          </a:p>
          <a:p>
            <a:pPr>
              <a:buAutoNum type="arabicPlain" startAt="15"/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             26	108	0</a:t>
            </a:r>
          </a:p>
          <a:p>
            <a:pPr marL="342900" indent="-342900">
              <a:tabLst>
                <a:tab pos="682625" algn="l"/>
                <a:tab pos="1379538" algn="l"/>
                <a:tab pos="1828800" algn="l"/>
              </a:tabLst>
            </a:pP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	18	71	1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2	19	72	1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3	19	75	1</a:t>
            </a:r>
          </a:p>
          <a:p>
            <a:pPr marL="342900" indent="-342900">
              <a:buAutoNum type="arabicPlain" startAt="4"/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         20	76	1</a:t>
            </a:r>
          </a:p>
          <a:p>
            <a:pPr marL="342900" indent="-342900"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.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15	28	100	1</a:t>
            </a:r>
          </a:p>
          <a:p>
            <a:pPr>
              <a:tabLst>
                <a:tab pos="682625" algn="l"/>
                <a:tab pos="1379538" algn="l"/>
                <a:tab pos="18288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16	29	105	1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9" name="Left Bracket 18"/>
          <p:cNvSpPr/>
          <p:nvPr/>
        </p:nvSpPr>
        <p:spPr>
          <a:xfrm>
            <a:off x="6248400" y="2438400"/>
            <a:ext cx="45719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20" name="Left Bracket 19"/>
          <p:cNvSpPr/>
          <p:nvPr/>
        </p:nvSpPr>
        <p:spPr>
          <a:xfrm>
            <a:off x="6248400" y="4114800"/>
            <a:ext cx="45719" cy="15240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707417" y="2932212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Low SE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5707417" y="4608611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High 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19600" y="6183868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Y(weight)= 1.68 + </a:t>
            </a:r>
            <a:r>
              <a:rPr lang="en-US" b="1" dirty="0">
                <a:solidFill>
                  <a:srgbClr val="002060"/>
                </a:solidFill>
              </a:rPr>
              <a:t>.260 </a:t>
            </a:r>
            <a:r>
              <a:rPr lang="en-US" dirty="0">
                <a:solidFill>
                  <a:srgbClr val="002060"/>
                </a:solidFill>
              </a:rPr>
              <a:t>X(Age) - .551 Z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9050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Adjusted mean difference in two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28600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		= (23.63 - 21.56) - .26(76.56 - 86.63)</a:t>
            </a:r>
          </a:p>
          <a:p>
            <a:r>
              <a:rPr lang="en-US" dirty="0">
                <a:solidFill>
                  <a:srgbClr val="002060"/>
                </a:solidFill>
              </a:rPr>
              <a:t>		= 2.06 + .26 × 10.07 </a:t>
            </a:r>
          </a:p>
          <a:p>
            <a:r>
              <a:rPr lang="en-US" dirty="0">
                <a:solidFill>
                  <a:srgbClr val="002060"/>
                </a:solidFill>
              </a:rPr>
              <a:t>                                        = 4.68</a:t>
            </a:r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847725" y="2372357"/>
          <a:ext cx="235267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2349500" imgH="254000" progId="Equation.3">
                  <p:embed/>
                </p:oleObj>
              </mc:Choice>
              <mc:Fallback>
                <p:oleObj name="Equation" r:id="rId3" imgW="2349500" imgH="254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25" y="2372357"/>
                        <a:ext cx="2352675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15000" y="3276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Without adjustment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172200" y="3733800"/>
          <a:ext cx="914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5" imgW="914400" imgH="228600" progId="Equation.3">
                  <p:embed/>
                </p:oleObj>
              </mc:Choice>
              <mc:Fallback>
                <p:oleObj name="Equation" r:id="rId5" imgW="9144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733800"/>
                        <a:ext cx="9144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15000" y="4114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After adjustment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159500" y="4559300"/>
          <a:ext cx="1231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7" imgW="1231560" imgH="253800" progId="Equation.3">
                  <p:embed/>
                </p:oleObj>
              </mc:Choice>
              <mc:Fallback>
                <p:oleObj name="Equation" r:id="rId7" imgW="1231560" imgH="253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4559300"/>
                        <a:ext cx="12319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09600" y="42672"/>
            <a:ext cx="8001000" cy="1252728"/>
          </a:xfrm>
        </p:spPr>
        <p:txBody>
          <a:bodyPr>
            <a:normAutofit/>
          </a:bodyPr>
          <a:lstStyle/>
          <a:p>
            <a:r>
              <a:rPr lang="en-US" dirty="0"/>
              <a:t>Effect of Covariate in ANCOVA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8768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Let’s see whether this difference is significant</a:t>
            </a:r>
          </a:p>
        </p:txBody>
      </p:sp>
      <p:graphicFrame>
        <p:nvGraphicFramePr>
          <p:cNvPr id="84997" name="Object 5"/>
          <p:cNvGraphicFramePr>
            <a:graphicFrameLocks noChangeAspect="1"/>
          </p:cNvGraphicFramePr>
          <p:nvPr/>
        </p:nvGraphicFramePr>
        <p:xfrm>
          <a:off x="4114800" y="4800600"/>
          <a:ext cx="11557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9" imgW="927000" imgH="393480" progId="Equation.3">
                  <p:embed/>
                </p:oleObj>
              </mc:Choice>
              <mc:Fallback>
                <p:oleObj name="Equation" r:id="rId9" imgW="9270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800600"/>
                        <a:ext cx="1155700" cy="484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8" name="Object 6"/>
          <p:cNvGraphicFramePr>
            <a:graphicFrameLocks noChangeAspect="1"/>
          </p:cNvGraphicFramePr>
          <p:nvPr/>
        </p:nvGraphicFramePr>
        <p:xfrm>
          <a:off x="838200" y="3630613"/>
          <a:ext cx="1016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1" imgW="1015920" imgH="241200" progId="Equation.3">
                  <p:embed/>
                </p:oleObj>
              </mc:Choice>
              <mc:Fallback>
                <p:oleObj name="Equation" r:id="rId11" imgW="101592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630613"/>
                        <a:ext cx="10160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9" name="Object 7"/>
          <p:cNvGraphicFramePr>
            <a:graphicFrameLocks noChangeAspect="1"/>
          </p:cNvGraphicFramePr>
          <p:nvPr/>
        </p:nvGraphicFramePr>
        <p:xfrm>
          <a:off x="844550" y="3922713"/>
          <a:ext cx="1003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13" imgW="1002960" imgH="241200" progId="Equation.3">
                  <p:embed/>
                </p:oleObj>
              </mc:Choice>
              <mc:Fallback>
                <p:oleObj name="Equation" r:id="rId13" imgW="100296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3922713"/>
                        <a:ext cx="10033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1" name="Object 9"/>
          <p:cNvGraphicFramePr>
            <a:graphicFrameLocks noChangeAspect="1"/>
          </p:cNvGraphicFramePr>
          <p:nvPr/>
        </p:nvGraphicFramePr>
        <p:xfrm>
          <a:off x="4114800" y="3429000"/>
          <a:ext cx="1219200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15" imgW="977476" imgH="393529" progId="Equation.3">
                  <p:embed/>
                </p:oleObj>
              </mc:Choice>
              <mc:Fallback>
                <p:oleObj name="Equation" r:id="rId15" imgW="977476" imgH="393529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429000"/>
                        <a:ext cx="1219200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276600" y="5486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Increase in t value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62484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Conclusion</a:t>
            </a:r>
            <a:r>
              <a:rPr lang="en-US" dirty="0">
                <a:solidFill>
                  <a:srgbClr val="002060"/>
                </a:solidFill>
              </a:rPr>
              <a:t>  If you eliminate the effect of confounding variable effect may be visible.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F66DC4-7D8A-E1F1-BC0E-7106F67DDB92}"/>
              </a:ext>
            </a:extLst>
          </p:cNvPr>
          <p:cNvSpPr txBox="1"/>
          <p:nvPr/>
        </p:nvSpPr>
        <p:spPr>
          <a:xfrm>
            <a:off x="304800" y="29718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srgbClr val="C00000"/>
                </a:solidFill>
              </a:rPr>
              <a:t>Unadjusted term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3BE843C-EAB9-F2EC-17B8-B9FF1908B6CB}"/>
              </a:ext>
            </a:extLst>
          </p:cNvPr>
          <p:cNvSpPr txBox="1"/>
          <p:nvPr/>
        </p:nvSpPr>
        <p:spPr>
          <a:xfrm>
            <a:off x="1981200" y="29718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srgbClr val="C00000"/>
                </a:solidFill>
              </a:rPr>
              <a:t>Adjusted term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C3537B12-7369-358F-1474-1F427444CA89}"/>
              </a:ext>
            </a:extLst>
          </p:cNvPr>
          <p:cNvCxnSpPr/>
          <p:nvPr/>
        </p:nvCxnSpPr>
        <p:spPr>
          <a:xfrm flipH="1">
            <a:off x="1143000" y="2629532"/>
            <a:ext cx="914400" cy="342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6ADC2AB6-220A-EE70-BAB0-973832DDB050}"/>
              </a:ext>
            </a:extLst>
          </p:cNvPr>
          <p:cNvCxnSpPr/>
          <p:nvPr/>
        </p:nvCxnSpPr>
        <p:spPr>
          <a:xfrm>
            <a:off x="2743200" y="2629532"/>
            <a:ext cx="0" cy="342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505856"/>
            <a:ext cx="4191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</a:t>
            </a:r>
          </a:p>
          <a:p>
            <a:pPr>
              <a:tabLst>
                <a:tab pos="465138" algn="l"/>
                <a:tab pos="1712913" algn="l"/>
                <a:tab pos="297497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                                               </a:t>
            </a:r>
            <a:r>
              <a:rPr lang="en-US" sz="1400" b="1" i="1" dirty="0" err="1">
                <a:solidFill>
                  <a:srgbClr val="002060"/>
                </a:solidFill>
              </a:rPr>
              <a:t>Pranayama</a:t>
            </a:r>
            <a:r>
              <a:rPr lang="en-US" sz="1400" b="1" i="1" dirty="0">
                <a:solidFill>
                  <a:srgbClr val="002060"/>
                </a:solidFill>
              </a:rPr>
              <a:t>      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465138" algn="l"/>
                <a:tab pos="1712913" algn="l"/>
                <a:tab pos="297497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S.N.  	</a:t>
            </a:r>
            <a:r>
              <a:rPr lang="en-US" sz="1400" dirty="0" err="1">
                <a:solidFill>
                  <a:srgbClr val="002060"/>
                </a:solidFill>
              </a:rPr>
              <a:t>Bhastrica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Bhast</a:t>
            </a:r>
            <a:r>
              <a:rPr lang="en-US" sz="1400" dirty="0">
                <a:solidFill>
                  <a:srgbClr val="002060"/>
                </a:solidFill>
              </a:rPr>
              <a:t> × 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endParaRPr lang="en-US" sz="1400" dirty="0">
              <a:solidFill>
                <a:srgbClr val="002060"/>
              </a:solidFill>
            </a:endParaRP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</a:t>
            </a:r>
          </a:p>
          <a:p>
            <a:r>
              <a:rPr lang="en-US" sz="1400" dirty="0">
                <a:solidFill>
                  <a:srgbClr val="002060"/>
                </a:solidFill>
              </a:rPr>
              <a:t> 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b="1" dirty="0">
                <a:solidFill>
                  <a:srgbClr val="002060"/>
                </a:solidFill>
              </a:rPr>
              <a:t>Pre	Post	Pre	Post	Pre	Post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	70	68	69	67	71	71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2	73	72	72	71	72	73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3	69	67	70	70	80	79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4	71	70	68	66	78	78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5	80	78	82	81	69	70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6	69	69	68	67	68	66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7	78	77	72	69	75	73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8	73	73	76	74	73	74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9	68	67	69	68	79	78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10	80	77	80	78	68	68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11	74	73	72	72	74	75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12	69	68	75	74	87	85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13	67	67	67	67	69	68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14	72	71	74	73	73	73</a:t>
            </a:r>
          </a:p>
          <a:p>
            <a:pPr>
              <a:tabLst>
                <a:tab pos="465138" algn="l"/>
                <a:tab pos="914400" algn="l"/>
                <a:tab pos="1712913" algn="l"/>
                <a:tab pos="2176463" algn="l"/>
                <a:tab pos="2974975" algn="l"/>
                <a:tab pos="3425825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15	70	69	76	75	82	81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1613118"/>
            <a:ext cx="129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</a:rPr>
              <a:t>Data on resting pulse rate(beat/min.) before and after the four week treatment</a:t>
            </a:r>
          </a:p>
          <a:p>
            <a:endParaRPr lang="en-US" sz="1400" i="1" dirty="0">
              <a:solidFill>
                <a:srgbClr val="00206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00" y="42672"/>
            <a:ext cx="5105400" cy="1252728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ANCOVA with SPSS</a:t>
            </a:r>
            <a:br>
              <a:rPr lang="en-US" dirty="0"/>
            </a:br>
            <a:r>
              <a:rPr lang="en-US" sz="3100" dirty="0"/>
              <a:t>-An Illustration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28956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Objective: </a:t>
            </a:r>
            <a:r>
              <a:rPr lang="en-US" sz="1400" dirty="0">
                <a:solidFill>
                  <a:srgbClr val="002060"/>
                </a:solidFill>
              </a:rPr>
              <a:t>To compare the effect of different </a:t>
            </a:r>
            <a:r>
              <a:rPr lang="en-US" sz="1400" dirty="0" err="1">
                <a:solidFill>
                  <a:srgbClr val="002060"/>
                </a:solidFill>
              </a:rPr>
              <a:t>pranayama</a:t>
            </a:r>
            <a:r>
              <a:rPr lang="en-US" sz="1400" dirty="0">
                <a:solidFill>
                  <a:srgbClr val="002060"/>
                </a:solidFill>
              </a:rPr>
              <a:t> on resting pulse 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65" name="Object 1"/>
              <p:cNvSpPr txBox="1"/>
              <p:nvPr/>
            </p:nvSpPr>
            <p:spPr bwMode="auto">
              <a:xfrm>
                <a:off x="5638800" y="4831857"/>
                <a:ext cx="3429000" cy="18716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105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IN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Adj</m:t>
                          </m:r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</m:t>
                          </m:r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Bastrika</m:t>
                          </m:r>
                        </m:sub>
                      </m:sSub>
                      <m:r>
                        <a:rPr lang="en-IN" sz="105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Adj</m:t>
                          </m:r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</m:t>
                          </m:r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Ujjai</m:t>
                          </m:r>
                        </m:sub>
                      </m:sSub>
                      <m:r>
                        <a:rPr lang="en-IN" sz="105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Adj</m:t>
                          </m:r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Po</m:t>
                          </m:r>
                          <m:r>
                            <a:rPr lang="en-IN" sz="105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nor/>
                            </m:rPr>
                            <a:rPr lang="en-US" sz="105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Bast</m:t>
                          </m:r>
                          <m:r>
                            <m:rPr>
                              <m:nor/>
                            </m:rPr>
                            <a:rPr lang="en-US" sz="105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. </m:t>
                          </m:r>
                          <m:r>
                            <m:rPr>
                              <m:nor/>
                            </m:rPr>
                            <a:rPr lang="en-US" sz="105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105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05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Ujjai</m:t>
                          </m:r>
                        </m:sub>
                      </m:sSub>
                    </m:oMath>
                  </m:oMathPara>
                </a14:m>
                <a:endParaRPr lang="en-IN" sz="1050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8065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4831857"/>
                <a:ext cx="3429000" cy="187163"/>
              </a:xfrm>
              <a:prstGeom prst="rect">
                <a:avLst/>
              </a:prstGeom>
              <a:blipFill>
                <a:blip r:embed="rId2"/>
                <a:stretch>
                  <a:fillRect b="-7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257800" y="4456093"/>
            <a:ext cx="411480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Hypotheses needs to be tested </a:t>
            </a:r>
          </a:p>
          <a:p>
            <a:endParaRPr lang="en-US" sz="1400" dirty="0">
              <a:solidFill>
                <a:srgbClr val="002060"/>
              </a:solidFill>
            </a:endParaRPr>
          </a:p>
          <a:p>
            <a:r>
              <a:rPr lang="en-US" sz="1400" dirty="0">
                <a:solidFill>
                  <a:srgbClr val="002060"/>
                </a:solidFill>
              </a:rPr>
              <a:t>	 	 </a:t>
            </a:r>
          </a:p>
          <a:p>
            <a:r>
              <a:rPr lang="en-US" sz="1100" dirty="0">
                <a:solidFill>
                  <a:srgbClr val="002060"/>
                </a:solidFill>
              </a:rPr>
              <a:t>Against     H</a:t>
            </a:r>
            <a:r>
              <a:rPr lang="en-US" sz="1100" baseline="-25000" dirty="0">
                <a:solidFill>
                  <a:srgbClr val="002060"/>
                </a:solidFill>
              </a:rPr>
              <a:t>1</a:t>
            </a:r>
            <a:r>
              <a:rPr lang="en-US" sz="1100" dirty="0">
                <a:solidFill>
                  <a:srgbClr val="002060"/>
                </a:solidFill>
              </a:rPr>
              <a:t>: At least one group mean differs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51"/>
          <p:cNvSpPr txBox="1"/>
          <p:nvPr/>
        </p:nvSpPr>
        <p:spPr>
          <a:xfrm>
            <a:off x="3835398" y="2119999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Factor 1: 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</p:txBody>
      </p:sp>
      <p:sp>
        <p:nvSpPr>
          <p:cNvPr id="10" name="TextBox 63"/>
          <p:cNvSpPr txBox="1"/>
          <p:nvPr/>
        </p:nvSpPr>
        <p:spPr>
          <a:xfrm>
            <a:off x="3715656" y="18288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Testing  protocol</a:t>
            </a:r>
          </a:p>
        </p:txBody>
      </p:sp>
      <p:sp>
        <p:nvSpPr>
          <p:cNvPr id="11" name="TextBox 44"/>
          <p:cNvSpPr txBox="1"/>
          <p:nvPr/>
        </p:nvSpPr>
        <p:spPr>
          <a:xfrm>
            <a:off x="5943600" y="4024086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2060"/>
                </a:solidFill>
              </a:rPr>
              <a:t>Subjects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30284" y="2440441"/>
            <a:ext cx="824345" cy="226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Bhastrica</a:t>
            </a:r>
            <a:endParaRPr lang="en-US" sz="1200" baseline="-25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34"/>
          <p:cNvSpPr txBox="1"/>
          <p:nvPr/>
        </p:nvSpPr>
        <p:spPr>
          <a:xfrm>
            <a:off x="2797626" y="3200400"/>
            <a:ext cx="457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S2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S14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S15</a:t>
            </a:r>
          </a:p>
        </p:txBody>
      </p:sp>
      <p:sp>
        <p:nvSpPr>
          <p:cNvPr id="20" name="Right Bracket 19"/>
          <p:cNvSpPr/>
          <p:nvPr/>
        </p:nvSpPr>
        <p:spPr>
          <a:xfrm>
            <a:off x="5878284" y="3323772"/>
            <a:ext cx="45719" cy="1600200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24" name="Rectangle 23"/>
          <p:cNvSpPr/>
          <p:nvPr/>
        </p:nvSpPr>
        <p:spPr>
          <a:xfrm>
            <a:off x="3924794" y="2438400"/>
            <a:ext cx="824345" cy="226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Ujjai</a:t>
            </a:r>
            <a:endParaRPr lang="en-US" sz="1200" baseline="-25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77739" y="2438400"/>
            <a:ext cx="824345" cy="226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Bha</a:t>
            </a: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××</a:t>
            </a:r>
            <a:r>
              <a:rPr lang="en-US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Ujj</a:t>
            </a:r>
            <a:endParaRPr lang="en-US" sz="1200" baseline="-25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68598" y="28194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Pre       Post</a:t>
            </a:r>
          </a:p>
        </p:txBody>
      </p:sp>
      <p:sp>
        <p:nvSpPr>
          <p:cNvPr id="27" name="TextBox 34"/>
          <p:cNvSpPr txBox="1"/>
          <p:nvPr/>
        </p:nvSpPr>
        <p:spPr>
          <a:xfrm>
            <a:off x="3272970" y="3200400"/>
            <a:ext cx="457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S2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S14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S15</a:t>
            </a:r>
          </a:p>
        </p:txBody>
      </p:sp>
      <p:sp>
        <p:nvSpPr>
          <p:cNvPr id="28" name="TextBox 34"/>
          <p:cNvSpPr txBox="1"/>
          <p:nvPr/>
        </p:nvSpPr>
        <p:spPr>
          <a:xfrm>
            <a:off x="3897084" y="3200400"/>
            <a:ext cx="457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S16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S17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S29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97084" y="28194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Pre       Post</a:t>
            </a:r>
          </a:p>
        </p:txBody>
      </p:sp>
      <p:sp>
        <p:nvSpPr>
          <p:cNvPr id="30" name="TextBox 34"/>
          <p:cNvSpPr txBox="1"/>
          <p:nvPr/>
        </p:nvSpPr>
        <p:spPr>
          <a:xfrm>
            <a:off x="4401456" y="3200400"/>
            <a:ext cx="457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S16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S17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S29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S30</a:t>
            </a:r>
          </a:p>
        </p:txBody>
      </p:sp>
      <p:sp>
        <p:nvSpPr>
          <p:cNvPr id="31" name="TextBox 34"/>
          <p:cNvSpPr txBox="1"/>
          <p:nvPr/>
        </p:nvSpPr>
        <p:spPr>
          <a:xfrm>
            <a:off x="4945740" y="3200400"/>
            <a:ext cx="457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S31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S32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S44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S45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16712" y="28194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Pre       Post</a:t>
            </a:r>
          </a:p>
        </p:txBody>
      </p:sp>
      <p:sp>
        <p:nvSpPr>
          <p:cNvPr id="33" name="TextBox 34"/>
          <p:cNvSpPr txBox="1"/>
          <p:nvPr/>
        </p:nvSpPr>
        <p:spPr>
          <a:xfrm>
            <a:off x="5421084" y="3200400"/>
            <a:ext cx="457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S31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S32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S44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S45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5382161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 </a:t>
            </a:r>
          </a:p>
          <a:p>
            <a:pPr marL="231775" indent="-231775">
              <a:buFont typeface="Wingdings" pitchFamily="2" charset="2"/>
              <a:buChar char="Ø"/>
            </a:pPr>
            <a:r>
              <a:rPr lang="en-US" sz="1600" b="1" dirty="0">
                <a:solidFill>
                  <a:srgbClr val="002060"/>
                </a:solidFill>
              </a:rPr>
              <a:t>If F-test is significant, then a pair wise comparison of means is done by using the </a:t>
            </a:r>
          </a:p>
          <a:p>
            <a:pPr marL="231775" indent="-231775"/>
            <a:r>
              <a:rPr lang="en-US" sz="1600" b="1" dirty="0">
                <a:solidFill>
                  <a:srgbClr val="002060"/>
                </a:solidFill>
              </a:rPr>
              <a:t>      </a:t>
            </a:r>
            <a:r>
              <a:rPr lang="en-US" sz="1600" b="1" dirty="0" err="1">
                <a:solidFill>
                  <a:srgbClr val="002060"/>
                </a:solidFill>
              </a:rPr>
              <a:t>Bonferroni</a:t>
            </a:r>
            <a:r>
              <a:rPr lang="en-US" sz="1600" b="1" dirty="0">
                <a:solidFill>
                  <a:srgbClr val="002060"/>
                </a:solidFill>
              </a:rPr>
              <a:t> correction. </a:t>
            </a:r>
          </a:p>
          <a:p>
            <a:pPr marL="231775" indent="-231775"/>
            <a:endParaRPr lang="en-US" sz="1600" b="1" dirty="0">
              <a:solidFill>
                <a:srgbClr val="002060"/>
              </a:solidFill>
            </a:endParaRPr>
          </a:p>
          <a:p>
            <a:pPr marL="231775" indent="-231775">
              <a:buFont typeface="Wingdings" pitchFamily="2" charset="2"/>
              <a:buChar char="Ø"/>
            </a:pPr>
            <a:r>
              <a:rPr lang="en-US" sz="1600" b="1" dirty="0">
                <a:solidFill>
                  <a:srgbClr val="002060"/>
                </a:solidFill>
              </a:rPr>
              <a:t>The SPSS output provides the p-value for the difference of each pair of group means.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4950023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Figure 1.</a:t>
            </a:r>
            <a:r>
              <a:rPr lang="en-US" sz="1400" dirty="0">
                <a:solidFill>
                  <a:srgbClr val="002060"/>
                </a:solidFill>
              </a:rPr>
              <a:t> Defining variables along with their characteristics      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4876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Defining Variables</a:t>
            </a:r>
            <a:endParaRPr lang="en-US" sz="3100" dirty="0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/>
          <a:srcRect r="27647" b="72917"/>
          <a:stretch>
            <a:fillRect/>
          </a:stretch>
        </p:blipFill>
        <p:spPr bwMode="auto">
          <a:xfrm>
            <a:off x="1066800" y="2590800"/>
            <a:ext cx="720969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3"/>
          <p:cNvPicPr>
            <a:picLocks noChangeAspect="1" noChangeArrowheads="1"/>
          </p:cNvPicPr>
          <p:nvPr/>
        </p:nvPicPr>
        <p:blipFill>
          <a:blip r:embed="rId2"/>
          <a:srcRect r="68100" b="15961"/>
          <a:stretch>
            <a:fillRect/>
          </a:stretch>
        </p:blipFill>
        <p:spPr bwMode="auto">
          <a:xfrm>
            <a:off x="3048000" y="1676400"/>
            <a:ext cx="254640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95600" y="6019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Figure 2. </a:t>
            </a:r>
            <a:r>
              <a:rPr lang="en-US" sz="1400" dirty="0">
                <a:solidFill>
                  <a:srgbClr val="002060"/>
                </a:solidFill>
              </a:rPr>
              <a:t>Data file of resting pulse  rate for analysis of covariance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57150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Data Feeding Format </a:t>
            </a:r>
            <a:endParaRPr lang="en-US" sz="3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1"/>
          <p:cNvPicPr>
            <a:picLocks noChangeAspect="1" noChangeArrowheads="1"/>
          </p:cNvPicPr>
          <p:nvPr/>
        </p:nvPicPr>
        <p:blipFill>
          <a:blip r:embed="rId2"/>
          <a:srcRect r="57059" b="57292"/>
          <a:stretch>
            <a:fillRect/>
          </a:stretch>
        </p:blipFill>
        <p:spPr bwMode="auto">
          <a:xfrm>
            <a:off x="2133600" y="2590800"/>
            <a:ext cx="4800600" cy="327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4600" y="6096000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Figure 3. </a:t>
            </a:r>
            <a:r>
              <a:rPr lang="en-US" sz="1400" dirty="0">
                <a:solidFill>
                  <a:srgbClr val="002060"/>
                </a:solidFill>
              </a:rPr>
              <a:t>Command sequence for analysis of covariance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2020669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Analyze 	         General Linear Model               </a:t>
            </a:r>
            <a:r>
              <a:rPr lang="en-US" b="1" dirty="0" err="1">
                <a:solidFill>
                  <a:srgbClr val="002060"/>
                </a:solidFill>
              </a:rPr>
              <a:t>Univariate</a:t>
            </a:r>
            <a:r>
              <a:rPr lang="en-US" b="1" dirty="0">
                <a:solidFill>
                  <a:srgbClr val="002060"/>
                </a:solidFill>
              </a:rPr>
              <a:t>	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78852" name="AutoShape 4"/>
          <p:cNvCxnSpPr>
            <a:cxnSpLocks noChangeShapeType="1"/>
          </p:cNvCxnSpPr>
          <p:nvPr/>
        </p:nvCxnSpPr>
        <p:spPr bwMode="auto">
          <a:xfrm>
            <a:off x="2686050" y="2234755"/>
            <a:ext cx="2857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78853" name="AutoShape 5"/>
          <p:cNvCxnSpPr>
            <a:cxnSpLocks noChangeShapeType="1"/>
          </p:cNvCxnSpPr>
          <p:nvPr/>
        </p:nvCxnSpPr>
        <p:spPr bwMode="auto">
          <a:xfrm>
            <a:off x="5505450" y="2234755"/>
            <a:ext cx="2857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Initiating Commands in SPSS for ANCOVA</a:t>
            </a:r>
            <a:endParaRPr lang="en-US" sz="3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5"/>
          <p:cNvPicPr>
            <a:picLocks noChangeAspect="1" noChangeArrowheads="1"/>
          </p:cNvPicPr>
          <p:nvPr/>
        </p:nvPicPr>
        <p:blipFill>
          <a:blip r:embed="rId2"/>
          <a:srcRect l="28725" t="24262" r="33749" b="27960"/>
          <a:stretch>
            <a:fillRect/>
          </a:stretch>
        </p:blipFill>
        <p:spPr bwMode="auto">
          <a:xfrm>
            <a:off x="1066800" y="1752600"/>
            <a:ext cx="53625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33600" y="6096001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Figure 4. </a:t>
            </a:r>
            <a:r>
              <a:rPr lang="en-US" sz="1400" dirty="0">
                <a:solidFill>
                  <a:srgbClr val="002060"/>
                </a:solidFill>
              </a:rPr>
              <a:t>Selection of variables for ANCOVA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Selecting Different Variables</a:t>
            </a:r>
            <a:endParaRPr lang="en-US" sz="3100" dirty="0"/>
          </a:p>
        </p:txBody>
      </p:sp>
      <p:sp>
        <p:nvSpPr>
          <p:cNvPr id="7" name="TextBox 6"/>
          <p:cNvSpPr txBox="1"/>
          <p:nvPr/>
        </p:nvSpPr>
        <p:spPr>
          <a:xfrm>
            <a:off x="6843486" y="1699736"/>
            <a:ext cx="18433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Bring dependent variable from left panel to this location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4648200" y="2057400"/>
            <a:ext cx="2209802" cy="3227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43486" y="509088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Click on </a:t>
            </a:r>
            <a:r>
              <a:rPr lang="en-US" sz="1400" b="1" dirty="0">
                <a:solidFill>
                  <a:srgbClr val="002060"/>
                </a:solidFill>
              </a:rPr>
              <a:t>OK</a:t>
            </a:r>
            <a:endParaRPr lang="en-US" sz="1400" dirty="0">
              <a:solidFill>
                <a:srgbClr val="00206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2438400" y="5257800"/>
            <a:ext cx="4419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43486" y="2842736"/>
            <a:ext cx="18433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Bring independent variable from left panel to this location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4724400" y="2971800"/>
            <a:ext cx="2133602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43486" y="4442936"/>
            <a:ext cx="1995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Bring covariate from left panel to this location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0800000">
            <a:off x="4724400" y="4572000"/>
            <a:ext cx="2133602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6"/>
          <p:cNvPicPr>
            <a:picLocks noChangeAspect="1" noChangeArrowheads="1"/>
          </p:cNvPicPr>
          <p:nvPr/>
        </p:nvPicPr>
        <p:blipFill>
          <a:blip r:embed="rId2"/>
          <a:srcRect l="48750" t="26041" r="3149" b="18961"/>
          <a:stretch>
            <a:fillRect/>
          </a:stretch>
        </p:blipFill>
        <p:spPr bwMode="auto">
          <a:xfrm>
            <a:off x="2743200" y="1752600"/>
            <a:ext cx="5486400" cy="39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14800" y="5638800"/>
            <a:ext cx="3505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Figure 5.</a:t>
            </a:r>
            <a:r>
              <a:rPr lang="en-US" sz="1400" dirty="0">
                <a:solidFill>
                  <a:srgbClr val="002060"/>
                </a:solidFill>
              </a:rPr>
              <a:t>  Option for selecting model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Selecting Model for ANCOVA Analysis</a:t>
            </a:r>
            <a:endParaRPr lang="en-US" sz="3100" dirty="0"/>
          </a:p>
        </p:txBody>
      </p:sp>
      <p:sp>
        <p:nvSpPr>
          <p:cNvPr id="7" name="TextBox 6"/>
          <p:cNvSpPr txBox="1"/>
          <p:nvPr/>
        </p:nvSpPr>
        <p:spPr>
          <a:xfrm>
            <a:off x="214086" y="2667000"/>
            <a:ext cx="1843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Select radio button for full factorial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676400" y="2514600"/>
            <a:ext cx="1295398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4086" y="3810000"/>
            <a:ext cx="18433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Choose the option “Type I” for sum of squares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828802" y="4343400"/>
            <a:ext cx="2057398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800" y="5867401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Click on </a:t>
            </a:r>
            <a:r>
              <a:rPr lang="en-US" sz="1400" b="1" dirty="0">
                <a:solidFill>
                  <a:srgbClr val="002060"/>
                </a:solidFill>
              </a:rPr>
              <a:t>Continue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76400" y="5410200"/>
            <a:ext cx="2743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7"/>
          <p:cNvPicPr>
            <a:picLocks noChangeAspect="1" noChangeArrowheads="1"/>
          </p:cNvPicPr>
          <p:nvPr/>
        </p:nvPicPr>
        <p:blipFill>
          <a:blip r:embed="rId2"/>
          <a:srcRect l="51900" t="17039" r="15601" b="21960"/>
          <a:stretch>
            <a:fillRect/>
          </a:stretch>
        </p:blipFill>
        <p:spPr bwMode="auto">
          <a:xfrm>
            <a:off x="2667000" y="1779549"/>
            <a:ext cx="3810000" cy="4468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4600" y="6400800"/>
            <a:ext cx="464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Figure 6.</a:t>
            </a:r>
            <a:r>
              <a:rPr lang="en-US" sz="1400" dirty="0">
                <a:solidFill>
                  <a:srgbClr val="002060"/>
                </a:solidFill>
              </a:rPr>
              <a:t>  Selecting options for various outputs in ANCOVA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7" name="TextBox 6"/>
          <p:cNvSpPr txBox="1"/>
          <p:nvPr/>
        </p:nvSpPr>
        <p:spPr>
          <a:xfrm>
            <a:off x="6948714" y="32766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Check this option for comparing main effects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5105400" y="3417332"/>
            <a:ext cx="1905000" cy="87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34200" y="18288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Bring  the independent variable ‘Treatment’ at this location from the left panel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5410200" y="2133600"/>
            <a:ext cx="15240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4005238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Check these options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371600" y="4267200"/>
            <a:ext cx="14478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371600" y="4343400"/>
            <a:ext cx="14478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667000"/>
            <a:ext cx="6400800" cy="2568209"/>
          </a:xfrm>
        </p:spPr>
        <p:txBody>
          <a:bodyPr>
            <a:noAutofit/>
          </a:bodyPr>
          <a:lstStyle/>
          <a:p>
            <a:pPr marL="347663" indent="-347663"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Descriptive statistics </a:t>
            </a:r>
          </a:p>
          <a:p>
            <a:pPr marL="347663" indent="-347663"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Adjusted Mean and SD of post treatment data</a:t>
            </a:r>
          </a:p>
          <a:p>
            <a:pPr marL="347663" indent="-347663"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F table for between-subjects effects</a:t>
            </a:r>
          </a:p>
          <a:p>
            <a:pPr marL="347663" indent="-347663"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ANCOVA table </a:t>
            </a:r>
          </a:p>
          <a:p>
            <a:pPr marL="347663" indent="-347663"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Pair wise comparison of means</a:t>
            </a:r>
          </a:p>
          <a:p>
            <a:pPr marL="347663" indent="-347663">
              <a:buFont typeface="Wingdings" pitchFamily="2" charset="2"/>
              <a:buChar char="Ø"/>
            </a:pPr>
            <a:r>
              <a:rPr lang="en-US" sz="2400" dirty="0" err="1">
                <a:solidFill>
                  <a:srgbClr val="002060"/>
                </a:solidFill>
              </a:rPr>
              <a:t>Pairwise</a:t>
            </a:r>
            <a:r>
              <a:rPr lang="en-US" sz="2400" dirty="0">
                <a:solidFill>
                  <a:srgbClr val="002060"/>
                </a:solidFill>
              </a:rPr>
              <a:t> comparisons graphically</a:t>
            </a:r>
          </a:p>
          <a:p>
            <a:pPr marL="347663" indent="-347663">
              <a:buFont typeface="Wingdings" pitchFamily="2" charset="2"/>
              <a:buChar char="Ø"/>
            </a:pP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1714" y="104358"/>
            <a:ext cx="8382000" cy="1252728"/>
          </a:xfrm>
        </p:spPr>
        <p:txBody>
          <a:bodyPr>
            <a:noAutofit/>
          </a:bodyPr>
          <a:lstStyle/>
          <a:p>
            <a:r>
              <a:rPr lang="en-US" sz="4400" dirty="0"/>
              <a:t>SPSS Outputs and Interpretation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2887920"/>
            <a:ext cx="4191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Table 1</a:t>
            </a:r>
            <a:r>
              <a:rPr lang="en-US" sz="1400" dirty="0">
                <a:solidFill>
                  <a:srgbClr val="002060"/>
                </a:solidFill>
              </a:rPr>
              <a:t>. Mean and standard deviation of different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  groups measured in post-treatment. </a:t>
            </a:r>
          </a:p>
          <a:p>
            <a:r>
              <a:rPr lang="en-US" dirty="0">
                <a:solidFill>
                  <a:srgbClr val="002060"/>
                </a:solidFill>
              </a:rPr>
              <a:t>__________________________________</a:t>
            </a:r>
          </a:p>
          <a:p>
            <a:pPr>
              <a:tabLst>
                <a:tab pos="1379538" algn="l"/>
                <a:tab pos="2511425" algn="l"/>
                <a:tab pos="3425825" algn="l"/>
              </a:tabLst>
            </a:pPr>
            <a:r>
              <a:rPr lang="en-US" dirty="0">
                <a:solidFill>
                  <a:srgbClr val="002060"/>
                </a:solidFill>
              </a:rPr>
              <a:t>Treatment 	Mean	SD	N</a:t>
            </a:r>
          </a:p>
          <a:p>
            <a:pPr>
              <a:tabLst>
                <a:tab pos="1379538" algn="l"/>
                <a:tab pos="2511425" algn="l"/>
                <a:tab pos="3425825" algn="l"/>
              </a:tabLst>
            </a:pPr>
            <a:r>
              <a:rPr lang="en-US" dirty="0">
                <a:solidFill>
                  <a:srgbClr val="002060"/>
                </a:solidFill>
              </a:rPr>
              <a:t>__________________________________</a:t>
            </a:r>
          </a:p>
          <a:p>
            <a:pPr>
              <a:tabLst>
                <a:tab pos="1379538" algn="l"/>
                <a:tab pos="2511425" algn="l"/>
                <a:tab pos="3425825" algn="l"/>
              </a:tabLst>
            </a:pPr>
            <a:r>
              <a:rPr lang="en-US" dirty="0" err="1">
                <a:solidFill>
                  <a:srgbClr val="002060"/>
                </a:solidFill>
              </a:rPr>
              <a:t>Bashtrika</a:t>
            </a:r>
            <a:r>
              <a:rPr lang="en-US" dirty="0">
                <a:solidFill>
                  <a:srgbClr val="002060"/>
                </a:solidFill>
              </a:rPr>
              <a:t>	71.0667	3.82598	15</a:t>
            </a:r>
          </a:p>
          <a:p>
            <a:pPr>
              <a:tabLst>
                <a:tab pos="1379538" algn="l"/>
                <a:tab pos="2511425" algn="l"/>
                <a:tab pos="3425825" algn="l"/>
              </a:tabLst>
            </a:pPr>
            <a:r>
              <a:rPr lang="en-US" dirty="0" err="1">
                <a:solidFill>
                  <a:srgbClr val="002060"/>
                </a:solidFill>
              </a:rPr>
              <a:t>Ujjai</a:t>
            </a:r>
            <a:r>
              <a:rPr lang="en-US" dirty="0">
                <a:solidFill>
                  <a:srgbClr val="002060"/>
                </a:solidFill>
              </a:rPr>
              <a:t>	71.4667	4.40562	15</a:t>
            </a:r>
          </a:p>
          <a:p>
            <a:pPr>
              <a:tabLst>
                <a:tab pos="1379538" algn="l"/>
                <a:tab pos="2511425" algn="l"/>
                <a:tab pos="3425825" algn="l"/>
              </a:tabLst>
            </a:pPr>
            <a:r>
              <a:rPr lang="en-US" dirty="0">
                <a:solidFill>
                  <a:srgbClr val="002060"/>
                </a:solidFill>
              </a:rPr>
              <a:t>Bast. x </a:t>
            </a:r>
            <a:r>
              <a:rPr lang="en-US" dirty="0" err="1">
                <a:solidFill>
                  <a:srgbClr val="002060"/>
                </a:solidFill>
              </a:rPr>
              <a:t>Ujjai</a:t>
            </a:r>
            <a:r>
              <a:rPr lang="en-US" dirty="0">
                <a:solidFill>
                  <a:srgbClr val="002060"/>
                </a:solidFill>
              </a:rPr>
              <a:t> 	74.1333	5.28970	15</a:t>
            </a:r>
          </a:p>
          <a:p>
            <a:pPr>
              <a:tabLst>
                <a:tab pos="1379538" algn="l"/>
                <a:tab pos="2511425" algn="l"/>
                <a:tab pos="3425825" algn="l"/>
              </a:tabLst>
            </a:pPr>
            <a:r>
              <a:rPr lang="en-US" dirty="0">
                <a:solidFill>
                  <a:srgbClr val="002060"/>
                </a:solidFill>
              </a:rPr>
              <a:t>Total	72.2222	4.65095	45</a:t>
            </a:r>
          </a:p>
          <a:p>
            <a:r>
              <a:rPr lang="en-US" dirty="0">
                <a:solidFill>
                  <a:srgbClr val="002060"/>
                </a:solidFill>
              </a:rPr>
              <a:t>__________________________________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Outputs of ANCOVA in SPSS</a:t>
            </a:r>
            <a:endParaRPr lang="en-US" sz="31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15664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Output 1</a:t>
            </a:r>
            <a:r>
              <a:rPr lang="en-US" sz="1600" dirty="0">
                <a:solidFill>
                  <a:srgbClr val="002060"/>
                </a:solidFill>
              </a:rPr>
              <a:t>: Descriptive Statistics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2667000"/>
            <a:ext cx="5486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Table 2. </a:t>
            </a:r>
            <a:r>
              <a:rPr lang="en-US" sz="1400" dirty="0">
                <a:solidFill>
                  <a:srgbClr val="002060"/>
                </a:solidFill>
              </a:rPr>
              <a:t>Adjusted mean and standard deviation of different groups measured in post treatment groups.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</a:t>
            </a:r>
          </a:p>
          <a:p>
            <a:r>
              <a:rPr lang="en-US" sz="1400" dirty="0">
                <a:solidFill>
                  <a:srgbClr val="002060"/>
                </a:solidFill>
              </a:rPr>
              <a:t>                                                                95% Confidence Interval</a:t>
            </a:r>
          </a:p>
          <a:p>
            <a:pPr>
              <a:tabLst>
                <a:tab pos="1076325" algn="l"/>
                <a:tab pos="1790700" algn="l"/>
                <a:tab pos="2293938" algn="l"/>
                <a:tab pos="35417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Treatment	Mean	SD	Lower Bound	Upper Bound</a:t>
            </a:r>
          </a:p>
          <a:p>
            <a:pPr>
              <a:tabLst>
                <a:tab pos="914400" algn="l"/>
                <a:tab pos="1712913" algn="l"/>
                <a:tab pos="2293938" algn="l"/>
                <a:tab pos="35417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</a:t>
            </a:r>
          </a:p>
          <a:p>
            <a:pPr>
              <a:tabLst>
                <a:tab pos="1076325" algn="l"/>
                <a:tab pos="1790700" algn="l"/>
                <a:tab pos="2568575" algn="l"/>
                <a:tab pos="3773488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Bashtrika</a:t>
            </a:r>
            <a:r>
              <a:rPr lang="en-US" sz="1400" dirty="0">
                <a:solidFill>
                  <a:srgbClr val="002060"/>
                </a:solidFill>
              </a:rPr>
              <a:t>	71.932</a:t>
            </a:r>
            <a:r>
              <a:rPr lang="en-US" sz="1400" baseline="30000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	.232	71.464                	72.401</a:t>
            </a:r>
          </a:p>
          <a:p>
            <a:pPr>
              <a:tabLst>
                <a:tab pos="1076325" algn="l"/>
                <a:tab pos="1790700" algn="l"/>
                <a:tab pos="2568575" algn="l"/>
                <a:tab pos="3773488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71.900</a:t>
            </a:r>
            <a:r>
              <a:rPr lang="en-US" sz="1400" baseline="30000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	.231	71.434	72.365</a:t>
            </a:r>
          </a:p>
          <a:p>
            <a:pPr>
              <a:tabLst>
                <a:tab pos="1076325" algn="l"/>
                <a:tab pos="1790700" algn="l"/>
                <a:tab pos="2568575" algn="l"/>
                <a:tab pos="377348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Bast. x 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72.835</a:t>
            </a:r>
            <a:r>
              <a:rPr lang="en-US" sz="1400" baseline="30000" dirty="0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	.234	72.363	73.307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</a:t>
            </a:r>
          </a:p>
          <a:p>
            <a:r>
              <a:rPr lang="en-US" sz="1400" dirty="0">
                <a:solidFill>
                  <a:srgbClr val="002060"/>
                </a:solidFill>
              </a:rPr>
              <a:t>Covariates appearing in the model are evaluated at the following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values: Pre treatment score of resting pulse rate = 73.1333.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566446"/>
            <a:ext cx="525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Output 2</a:t>
            </a:r>
            <a:r>
              <a:rPr lang="en-US" sz="1600" dirty="0">
                <a:solidFill>
                  <a:srgbClr val="002060"/>
                </a:solidFill>
              </a:rPr>
              <a:t>: Adjusted Mean and SD of post treatment data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493526"/>
            <a:ext cx="71628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                                                     Table 3.</a:t>
            </a:r>
            <a:r>
              <a:rPr lang="en-US" sz="1400" dirty="0">
                <a:solidFill>
                  <a:srgbClr val="002060"/>
                </a:solidFill>
              </a:rPr>
              <a:t> Tests ‘between-subjects’ effects</a:t>
            </a:r>
          </a:p>
          <a:p>
            <a:r>
              <a:rPr lang="en-US" sz="1400" dirty="0">
                <a:solidFill>
                  <a:srgbClr val="002060"/>
                </a:solidFill>
              </a:rPr>
              <a:t> </a:t>
            </a:r>
          </a:p>
          <a:p>
            <a:r>
              <a:rPr lang="en-US" sz="1400" dirty="0">
                <a:solidFill>
                  <a:srgbClr val="002060"/>
                </a:solidFill>
              </a:rPr>
              <a:t>Dependent variable: Post-testing score of resting pulse rate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______________________________________________________________________________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	Type I Sum 					Partial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Source	of Squares	</a:t>
            </a:r>
            <a:r>
              <a:rPr lang="en-US" sz="1400" dirty="0" err="1">
                <a:solidFill>
                  <a:srgbClr val="002060"/>
                </a:solidFill>
              </a:rPr>
              <a:t>df</a:t>
            </a:r>
            <a:r>
              <a:rPr lang="en-US" sz="1400" dirty="0">
                <a:solidFill>
                  <a:srgbClr val="002060"/>
                </a:solidFill>
              </a:rPr>
              <a:t>	Mean Square	F	Sig.	Eta Square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______________________________________________________________________________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Corrected Model	919.146a	3	306.382	384.954	.000	.966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Intercept	234722.222	1	234722.222	2.949E5	.000	1.000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Pre_Resting</a:t>
            </a:r>
            <a:r>
              <a:rPr lang="en-US" sz="1400" dirty="0">
                <a:solidFill>
                  <a:srgbClr val="002060"/>
                </a:solidFill>
              </a:rPr>
              <a:t>	911.057	1	911.057	1.145E3	.000	.965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Treatment	8.089	2	4.045	5.082		</a:t>
            </a:r>
            <a:r>
              <a:rPr lang="en-US" sz="1400" b="1" dirty="0">
                <a:solidFill>
                  <a:srgbClr val="002060"/>
                </a:solidFill>
              </a:rPr>
              <a:t>.011</a:t>
            </a:r>
            <a:r>
              <a:rPr lang="en-US" sz="1400" dirty="0">
                <a:solidFill>
                  <a:srgbClr val="002060"/>
                </a:solidFill>
              </a:rPr>
              <a:t>	.199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Error	32.632	41	.796			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Total	235674.000	45				</a:t>
            </a:r>
          </a:p>
          <a:p>
            <a:pPr>
              <a:tabLst>
                <a:tab pos="1481138" algn="l"/>
                <a:tab pos="2511425" algn="l"/>
                <a:tab pos="3090863" algn="l"/>
                <a:tab pos="4340225" algn="l"/>
                <a:tab pos="4803775" algn="l"/>
                <a:tab pos="5486400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Corrected Total	951.778	44				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</a:t>
            </a:r>
          </a:p>
          <a:p>
            <a:r>
              <a:rPr lang="en-US" sz="1400" dirty="0">
                <a:solidFill>
                  <a:srgbClr val="002060"/>
                </a:solidFill>
              </a:rPr>
              <a:t>             a. R Squared = .966 (Adjusted R Squared = .963)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 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566446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Output 3</a:t>
            </a:r>
            <a:r>
              <a:rPr lang="en-US" sz="1600" dirty="0">
                <a:solidFill>
                  <a:srgbClr val="002060"/>
                </a:solidFill>
              </a:rPr>
              <a:t>: F table for between-subjects effects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380833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                   Table 4.</a:t>
            </a:r>
            <a:r>
              <a:rPr lang="en-US" sz="1400" dirty="0">
                <a:solidFill>
                  <a:srgbClr val="002060"/>
                </a:solidFill>
              </a:rPr>
              <a:t> ANCOVA table for the post test data on resting pulse rate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	Type I Sum 					Partial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Source	of Squares	</a:t>
            </a:r>
            <a:r>
              <a:rPr lang="en-US" sz="1400" dirty="0" err="1">
                <a:solidFill>
                  <a:srgbClr val="002060"/>
                </a:solidFill>
              </a:rPr>
              <a:t>df</a:t>
            </a:r>
            <a:r>
              <a:rPr lang="en-US" sz="1400" dirty="0">
                <a:solidFill>
                  <a:srgbClr val="002060"/>
                </a:solidFill>
              </a:rPr>
              <a:t>	Mean Square	F	Sig.	Eta Square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Pre_Resting</a:t>
            </a:r>
            <a:r>
              <a:rPr lang="en-US" sz="1400" dirty="0">
                <a:solidFill>
                  <a:srgbClr val="002060"/>
                </a:solidFill>
              </a:rPr>
              <a:t>	911.057	1	911.057	1.145E3	.000	.965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Treatment	8.089	2	4.045	5.082	</a:t>
            </a:r>
            <a:r>
              <a:rPr lang="en-US" sz="1400" b="1" dirty="0">
                <a:solidFill>
                  <a:srgbClr val="002060"/>
                </a:solidFill>
              </a:rPr>
              <a:t>.011</a:t>
            </a:r>
            <a:r>
              <a:rPr lang="en-US" sz="1400" dirty="0">
                <a:solidFill>
                  <a:srgbClr val="002060"/>
                </a:solidFill>
              </a:rPr>
              <a:t>	.199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Error	32.632	41	.796			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	</a:t>
            </a:r>
          </a:p>
          <a:p>
            <a:pPr>
              <a:tabLst>
                <a:tab pos="1262063" algn="l"/>
                <a:tab pos="2176463" algn="l"/>
                <a:tab pos="2974975" algn="l"/>
                <a:tab pos="4005263" algn="l"/>
                <a:tab pos="4803775" algn="l"/>
                <a:tab pos="542766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Corrected Total	951.778	44			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</a:t>
            </a:r>
            <a:r>
              <a:rPr lang="en-US" dirty="0">
                <a:solidFill>
                  <a:srgbClr val="002060"/>
                </a:solidFill>
              </a:rPr>
              <a:t>         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5664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Output 4</a:t>
            </a:r>
            <a:r>
              <a:rPr lang="en-US" sz="1600" dirty="0">
                <a:solidFill>
                  <a:srgbClr val="002060"/>
                </a:solidFill>
              </a:rPr>
              <a:t>: ANCOVA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52578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Result</a:t>
            </a:r>
            <a:r>
              <a:rPr lang="en-US" dirty="0">
                <a:solidFill>
                  <a:srgbClr val="C00000"/>
                </a:solidFill>
              </a:rPr>
              <a:t>:  </a:t>
            </a:r>
            <a:r>
              <a:rPr lang="en-US" dirty="0">
                <a:solidFill>
                  <a:srgbClr val="002060"/>
                </a:solidFill>
              </a:rPr>
              <a:t>F for the adjusted group means is significant(p&lt;.011)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5791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What Next?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6400800"/>
            <a:ext cx="579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Post hoc test shall be used for pair-wise comparison of means.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362200"/>
            <a:ext cx="701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		   Table 5. </a:t>
            </a:r>
            <a:r>
              <a:rPr lang="en-US" sz="1400" dirty="0">
                <a:solidFill>
                  <a:srgbClr val="002060"/>
                </a:solidFill>
              </a:rPr>
              <a:t>Pair wise comparisons</a:t>
            </a:r>
          </a:p>
          <a:p>
            <a:r>
              <a:rPr lang="en-US" sz="1400" dirty="0">
                <a:solidFill>
                  <a:srgbClr val="002060"/>
                </a:solidFill>
              </a:rPr>
              <a:t>Dependent Variable: Post-treatment resting pulse rate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456113" algn="l"/>
                <a:tab pos="53705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(I) Treatment 	(J) Treatment 	Mean Diff.	                               95% CI for </a:t>
            </a:r>
            <a:r>
              <a:rPr lang="en-US" sz="1400" dirty="0" err="1">
                <a:solidFill>
                  <a:srgbClr val="002060"/>
                </a:solidFill>
              </a:rPr>
              <a:t>Difference</a:t>
            </a:r>
            <a:r>
              <a:rPr lang="en-US" sz="1400" baseline="30000" dirty="0" err="1">
                <a:solidFill>
                  <a:srgbClr val="002060"/>
                </a:solidFill>
              </a:rPr>
              <a:t>a</a:t>
            </a:r>
            <a:r>
              <a:rPr lang="en-US" sz="1400" baseline="30000" dirty="0">
                <a:solidFill>
                  <a:srgbClr val="002060"/>
                </a:solidFill>
              </a:rPr>
              <a:t> 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456113" algn="l"/>
                <a:tab pos="53705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Group	</a:t>
            </a:r>
            <a:r>
              <a:rPr lang="en-US" sz="1400" dirty="0" err="1">
                <a:solidFill>
                  <a:srgbClr val="002060"/>
                </a:solidFill>
              </a:rPr>
              <a:t>Group</a:t>
            </a:r>
            <a:r>
              <a:rPr lang="en-US" sz="1400" dirty="0">
                <a:solidFill>
                  <a:srgbClr val="002060"/>
                </a:solidFill>
              </a:rPr>
              <a:t>	 (I-J)	SE        	</a:t>
            </a:r>
            <a:r>
              <a:rPr lang="en-US" sz="1400" dirty="0" err="1">
                <a:solidFill>
                  <a:srgbClr val="002060"/>
                </a:solidFill>
              </a:rPr>
              <a:t>Sig.</a:t>
            </a:r>
            <a:r>
              <a:rPr lang="en-US" sz="1400" baseline="30000" dirty="0" err="1">
                <a:solidFill>
                  <a:srgbClr val="002060"/>
                </a:solidFill>
              </a:rPr>
              <a:t>a</a:t>
            </a:r>
            <a:r>
              <a:rPr lang="en-US" sz="1400" dirty="0">
                <a:solidFill>
                  <a:srgbClr val="002060"/>
                </a:solidFill>
              </a:rPr>
              <a:t>	Lower Bound       Upper Bound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456113" algn="l"/>
                <a:tab pos="53705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Bastrika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.033	.326	1.000	-.781	.847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                                Bast. x 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-.902*	.333	</a:t>
            </a:r>
            <a:r>
              <a:rPr lang="en-US" sz="1400" b="1" dirty="0">
                <a:solidFill>
                  <a:srgbClr val="002060"/>
                </a:solidFill>
              </a:rPr>
              <a:t>.029</a:t>
            </a:r>
            <a:r>
              <a:rPr lang="en-US" sz="1400" dirty="0">
                <a:solidFill>
                  <a:srgbClr val="002060"/>
                </a:solidFill>
              </a:rPr>
              <a:t>	-1.732	-.072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Bastrika</a:t>
            </a:r>
            <a:r>
              <a:rPr lang="en-US" sz="1400" dirty="0">
                <a:solidFill>
                  <a:srgbClr val="002060"/>
                </a:solidFill>
              </a:rPr>
              <a:t>	-.033	.326	1.000	-.847	.781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Bast. x 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	-.935*	.330	</a:t>
            </a:r>
            <a:r>
              <a:rPr lang="en-US" sz="1400" b="1" dirty="0">
                <a:solidFill>
                  <a:srgbClr val="002060"/>
                </a:solidFill>
              </a:rPr>
              <a:t>.021</a:t>
            </a:r>
            <a:r>
              <a:rPr lang="en-US" sz="1400" dirty="0">
                <a:solidFill>
                  <a:srgbClr val="002060"/>
                </a:solidFill>
              </a:rPr>
              <a:t>	-1.759	-.111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 Bast. x 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Bastrika</a:t>
            </a:r>
            <a:r>
              <a:rPr lang="en-US" sz="1400" dirty="0">
                <a:solidFill>
                  <a:srgbClr val="002060"/>
                </a:solidFill>
              </a:rPr>
              <a:t>	.902*	.333	</a:t>
            </a:r>
            <a:r>
              <a:rPr lang="en-US" sz="1400" b="1" dirty="0">
                <a:solidFill>
                  <a:srgbClr val="002060"/>
                </a:solidFill>
              </a:rPr>
              <a:t>.029</a:t>
            </a:r>
            <a:r>
              <a:rPr lang="en-US" sz="1400" dirty="0">
                <a:solidFill>
                  <a:srgbClr val="002060"/>
                </a:solidFill>
              </a:rPr>
              <a:t>	.072	1.732</a:t>
            </a:r>
          </a:p>
          <a:p>
            <a:pPr>
              <a:tabLst>
                <a:tab pos="1146175" algn="l"/>
                <a:tab pos="2293938" algn="l"/>
                <a:tab pos="3208338" algn="l"/>
                <a:tab pos="3889375" algn="l"/>
                <a:tab pos="4687888" algn="l"/>
                <a:tab pos="5951538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r>
              <a:rPr lang="en-US" sz="1400" dirty="0">
                <a:solidFill>
                  <a:srgbClr val="002060"/>
                </a:solidFill>
              </a:rPr>
              <a:t>	.935*	.330	</a:t>
            </a:r>
            <a:r>
              <a:rPr lang="en-US" sz="1400" b="1" dirty="0">
                <a:solidFill>
                  <a:srgbClr val="002060"/>
                </a:solidFill>
              </a:rPr>
              <a:t>.021</a:t>
            </a:r>
            <a:r>
              <a:rPr lang="en-US" sz="1400" dirty="0">
                <a:solidFill>
                  <a:srgbClr val="002060"/>
                </a:solidFill>
              </a:rPr>
              <a:t>	.111	1.759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____________________________________________________________________________</a:t>
            </a:r>
          </a:p>
          <a:p>
            <a:r>
              <a:rPr lang="en-US" sz="1400" dirty="0">
                <a:solidFill>
                  <a:srgbClr val="002060"/>
                </a:solidFill>
              </a:rPr>
              <a:t>Based on estimated marginal means</a:t>
            </a:r>
          </a:p>
          <a:p>
            <a:r>
              <a:rPr lang="en-US" sz="1400" dirty="0">
                <a:solidFill>
                  <a:srgbClr val="002060"/>
                </a:solidFill>
              </a:rPr>
              <a:t>a. Adjustment for multiple comparisons: </a:t>
            </a:r>
            <a:r>
              <a:rPr lang="en-US" sz="1400" dirty="0" err="1">
                <a:solidFill>
                  <a:srgbClr val="002060"/>
                </a:solidFill>
              </a:rPr>
              <a:t>Bonferroni</a:t>
            </a:r>
            <a:r>
              <a:rPr lang="en-US" sz="1400" dirty="0">
                <a:solidFill>
                  <a:srgbClr val="002060"/>
                </a:solidFill>
              </a:rPr>
              <a:t>.</a:t>
            </a:r>
          </a:p>
          <a:p>
            <a:r>
              <a:rPr lang="en-US" sz="1400" dirty="0">
                <a:solidFill>
                  <a:srgbClr val="002060"/>
                </a:solidFill>
              </a:rPr>
              <a:t>*. The mean difference is significant at the .05 level.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6644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Output 5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  <a:r>
              <a:rPr lang="en-US" sz="1600" dirty="0" err="1">
                <a:solidFill>
                  <a:srgbClr val="002060"/>
                </a:solidFill>
              </a:rPr>
              <a:t>Pairwise</a:t>
            </a:r>
            <a:r>
              <a:rPr lang="en-US" sz="1600" dirty="0">
                <a:solidFill>
                  <a:srgbClr val="002060"/>
                </a:solidFill>
              </a:rPr>
              <a:t> comparisons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380833"/>
            <a:ext cx="40386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Table 6.</a:t>
            </a:r>
            <a:r>
              <a:rPr lang="en-US" sz="1400" dirty="0">
                <a:solidFill>
                  <a:srgbClr val="002060"/>
                </a:solidFill>
              </a:rPr>
              <a:t> Pair wise comparisons of post treatment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means of the data on resting pulse rate</a:t>
            </a:r>
          </a:p>
          <a:p>
            <a:r>
              <a:rPr lang="en-US" sz="1400" dirty="0">
                <a:solidFill>
                  <a:srgbClr val="002060"/>
                </a:solidFill>
              </a:rPr>
              <a:t>__________________________________________</a:t>
            </a:r>
          </a:p>
          <a:p>
            <a:pPr marL="115888">
              <a:tabLst>
                <a:tab pos="1481138" algn="l"/>
                <a:tab pos="2859088" algn="l"/>
                <a:tab pos="3541713" algn="l"/>
              </a:tabLst>
            </a:pPr>
            <a:r>
              <a:rPr lang="en-US" sz="1400" dirty="0" err="1">
                <a:solidFill>
                  <a:srgbClr val="002060"/>
                </a:solidFill>
              </a:rPr>
              <a:t>Bastrica×Ujjai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Bastrika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Ujjai</a:t>
            </a:r>
            <a:endParaRPr lang="en-US" sz="1400" dirty="0">
              <a:solidFill>
                <a:srgbClr val="002060"/>
              </a:solidFill>
            </a:endParaRPr>
          </a:p>
          <a:p>
            <a:pPr marL="115888">
              <a:tabLst>
                <a:tab pos="1481138" algn="l"/>
                <a:tab pos="2859088" algn="l"/>
                <a:tab pos="35417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Group	</a:t>
            </a:r>
            <a:r>
              <a:rPr lang="en-US" sz="1400" dirty="0" err="1">
                <a:solidFill>
                  <a:srgbClr val="002060"/>
                </a:solidFill>
              </a:rPr>
              <a:t>Group</a:t>
            </a:r>
            <a:r>
              <a:rPr lang="en-US" sz="1400" dirty="0">
                <a:solidFill>
                  <a:srgbClr val="002060"/>
                </a:solidFill>
              </a:rPr>
              <a:t>	</a:t>
            </a:r>
            <a:r>
              <a:rPr lang="en-US" sz="1400" dirty="0" err="1">
                <a:solidFill>
                  <a:srgbClr val="002060"/>
                </a:solidFill>
              </a:rPr>
              <a:t>Group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tabLst>
                <a:tab pos="1481138" algn="l"/>
                <a:tab pos="2859088" algn="l"/>
                <a:tab pos="3541713" algn="l"/>
              </a:tabLst>
            </a:pPr>
            <a:r>
              <a:rPr lang="en-US" sz="1400" dirty="0">
                <a:solidFill>
                  <a:srgbClr val="002060"/>
                </a:solidFill>
              </a:rPr>
              <a:t>__________________________________________</a:t>
            </a:r>
          </a:p>
          <a:p>
            <a:pPr marL="115888">
              <a:tabLst>
                <a:tab pos="1481138" algn="l"/>
                <a:tab pos="2859088" algn="l"/>
                <a:tab pos="3541713" algn="l"/>
              </a:tabLst>
            </a:pPr>
            <a:r>
              <a:rPr lang="en-US" sz="1400" b="1" dirty="0">
                <a:solidFill>
                  <a:srgbClr val="002060"/>
                </a:solidFill>
              </a:rPr>
              <a:t>72.835	71.932	71.900</a:t>
            </a:r>
          </a:p>
          <a:p>
            <a:pPr marL="115888">
              <a:tabLst>
                <a:tab pos="1481138" algn="l"/>
                <a:tab pos="2859088" algn="l"/>
                <a:tab pos="3541713" algn="l"/>
              </a:tabLst>
            </a:pPr>
            <a:endParaRPr lang="en-US" sz="1400" dirty="0">
              <a:solidFill>
                <a:srgbClr val="002060"/>
              </a:solidFill>
            </a:endParaRPr>
          </a:p>
          <a:p>
            <a:r>
              <a:rPr lang="en-US" sz="1400" b="1" dirty="0">
                <a:solidFill>
                  <a:srgbClr val="002060"/>
                </a:solidFill>
              </a:rPr>
              <a:t>__________________________________________</a:t>
            </a:r>
            <a:endParaRPr lang="en-US" sz="1400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2060"/>
                </a:solidFill>
              </a:rPr>
              <a:t>   “             “ </a:t>
            </a:r>
            <a:r>
              <a:rPr lang="en-US" sz="1200" dirty="0">
                <a:solidFill>
                  <a:srgbClr val="002060"/>
                </a:solidFill>
              </a:rPr>
              <a:t>represents no significant difference at 5% level.</a:t>
            </a:r>
          </a:p>
          <a:p>
            <a:r>
              <a:rPr lang="en-US" dirty="0">
                <a:solidFill>
                  <a:srgbClr val="002060"/>
                </a:solidFill>
              </a:rPr>
              <a:t> 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1137" name="Object 3"/>
          <p:cNvPicPr>
            <a:picLocks noChangeArrowheads="1"/>
          </p:cNvPicPr>
          <p:nvPr/>
        </p:nvPicPr>
        <p:blipFill>
          <a:blip r:embed="rId2"/>
          <a:srcRect t="-6818" b="-6818"/>
          <a:stretch>
            <a:fillRect/>
          </a:stretch>
        </p:blipFill>
        <p:spPr bwMode="auto">
          <a:xfrm>
            <a:off x="2514600" y="4438233"/>
            <a:ext cx="2810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8" name="Object 4"/>
          <p:cNvPicPr>
            <a:picLocks noChangeArrowheads="1"/>
          </p:cNvPicPr>
          <p:nvPr/>
        </p:nvPicPr>
        <p:blipFill>
          <a:blip r:embed="rId3"/>
          <a:srcRect b="-6522"/>
          <a:stretch>
            <a:fillRect/>
          </a:stretch>
        </p:blipFill>
        <p:spPr bwMode="auto">
          <a:xfrm>
            <a:off x="4038600" y="3958809"/>
            <a:ext cx="1295400" cy="7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25272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Layout Design in ANCOVA</a:t>
            </a:r>
            <a:endParaRPr lang="en-US" sz="31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5352127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lvl="0" indent="-347663" algn="just">
              <a:buFont typeface="Wingdings" pitchFamily="2" charset="2"/>
              <a:buChar char="Ø"/>
            </a:pPr>
            <a:r>
              <a:rPr lang="en-US" sz="1400" b="1" dirty="0">
                <a:solidFill>
                  <a:srgbClr val="002060"/>
                </a:solidFill>
              </a:rPr>
              <a:t>The combination of </a:t>
            </a:r>
            <a:r>
              <a:rPr lang="en-US" sz="1400" b="1" dirty="0" err="1">
                <a:solidFill>
                  <a:srgbClr val="002060"/>
                </a:solidFill>
              </a:rPr>
              <a:t>Bastrica</a:t>
            </a:r>
            <a:r>
              <a:rPr lang="en-US" sz="1400" b="1" dirty="0">
                <a:solidFill>
                  <a:srgbClr val="002060"/>
                </a:solidFill>
              </a:rPr>
              <a:t> and </a:t>
            </a:r>
            <a:r>
              <a:rPr lang="en-US" sz="1400" b="1" dirty="0" err="1">
                <a:solidFill>
                  <a:srgbClr val="002060"/>
                </a:solidFill>
              </a:rPr>
              <a:t>Ujjai</a:t>
            </a:r>
            <a:r>
              <a:rPr lang="en-US" sz="1400" b="1" dirty="0">
                <a:solidFill>
                  <a:srgbClr val="002060"/>
                </a:solidFill>
              </a:rPr>
              <a:t> treatments was not effective compared to either </a:t>
            </a:r>
            <a:r>
              <a:rPr lang="en-US" sz="1400" b="1" dirty="0" err="1">
                <a:solidFill>
                  <a:srgbClr val="002060"/>
                </a:solidFill>
              </a:rPr>
              <a:t>Bastrica</a:t>
            </a:r>
            <a:r>
              <a:rPr lang="en-US" sz="1400" b="1" dirty="0">
                <a:solidFill>
                  <a:srgbClr val="002060"/>
                </a:solidFill>
              </a:rPr>
              <a:t> or </a:t>
            </a:r>
            <a:r>
              <a:rPr lang="en-US" sz="1400" b="1" dirty="0" err="1">
                <a:solidFill>
                  <a:srgbClr val="002060"/>
                </a:solidFill>
              </a:rPr>
              <a:t>Ujjai</a:t>
            </a:r>
            <a:r>
              <a:rPr lang="en-US" sz="1400" b="1" dirty="0">
                <a:solidFill>
                  <a:srgbClr val="002060"/>
                </a:solidFill>
              </a:rPr>
              <a:t> treatment alone in reducing the resting pulse rate.</a:t>
            </a:r>
          </a:p>
          <a:p>
            <a:pPr marL="347663" lvl="0" indent="-347663" algn="just">
              <a:buFont typeface="Wingdings" pitchFamily="2" charset="2"/>
              <a:buChar char="Ø"/>
            </a:pPr>
            <a:endParaRPr lang="en-US" sz="1400" b="1" dirty="0">
              <a:solidFill>
                <a:srgbClr val="002060"/>
              </a:solidFill>
            </a:endParaRPr>
          </a:p>
          <a:p>
            <a:pPr marL="347663" lvl="0" indent="-347663" algn="just">
              <a:buFont typeface="Wingdings" pitchFamily="2" charset="2"/>
              <a:buChar char="Ø"/>
            </a:pPr>
            <a:r>
              <a:rPr lang="en-US" sz="1400" b="1" dirty="0" err="1">
                <a:solidFill>
                  <a:srgbClr val="002060"/>
                </a:solidFill>
              </a:rPr>
              <a:t>Bastrica</a:t>
            </a:r>
            <a:r>
              <a:rPr lang="en-US" sz="1400" b="1" dirty="0">
                <a:solidFill>
                  <a:srgbClr val="002060"/>
                </a:solidFill>
              </a:rPr>
              <a:t> and </a:t>
            </a:r>
            <a:r>
              <a:rPr lang="en-US" sz="1400" b="1" dirty="0" err="1">
                <a:solidFill>
                  <a:srgbClr val="002060"/>
                </a:solidFill>
              </a:rPr>
              <a:t>Ujjai</a:t>
            </a:r>
            <a:r>
              <a:rPr lang="en-US" sz="1400" b="1" dirty="0">
                <a:solidFill>
                  <a:srgbClr val="002060"/>
                </a:solidFill>
              </a:rPr>
              <a:t> were equally </a:t>
            </a:r>
            <a:r>
              <a:rPr lang="en-US" sz="1400" b="1">
                <a:solidFill>
                  <a:srgbClr val="002060"/>
                </a:solidFill>
              </a:rPr>
              <a:t>effective.</a:t>
            </a:r>
          </a:p>
          <a:p>
            <a:pPr lvl="0" algn="just"/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953000"/>
            <a:ext cx="1219200" cy="30480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C00000"/>
                </a:solidFill>
              </a:rPr>
              <a:t>Inference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1566446"/>
            <a:ext cx="388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Output 6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  <a:r>
              <a:rPr lang="en-US" sz="1600" dirty="0" err="1">
                <a:solidFill>
                  <a:srgbClr val="002060"/>
                </a:solidFill>
              </a:rPr>
              <a:t>Pairwise</a:t>
            </a:r>
            <a:r>
              <a:rPr lang="en-US" sz="1600" dirty="0">
                <a:solidFill>
                  <a:srgbClr val="002060"/>
                </a:solidFill>
              </a:rPr>
              <a:t> comparisons graphically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687</TotalTime>
  <Words>986</Words>
  <Application>Microsoft Office PowerPoint</Application>
  <PresentationFormat>On-screen Show (4:3)</PresentationFormat>
  <Paragraphs>355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Cambria Math</vt:lpstr>
      <vt:lpstr>Corbel</vt:lpstr>
      <vt:lpstr>Rockwell</vt:lpstr>
      <vt:lpstr>Times New Roman</vt:lpstr>
      <vt:lpstr>Wingdings</vt:lpstr>
      <vt:lpstr>Wingdings 2</vt:lpstr>
      <vt:lpstr>Wingdings 3</vt:lpstr>
      <vt:lpstr>Foundry</vt:lpstr>
      <vt:lpstr>Module</vt:lpstr>
      <vt:lpstr>Equation</vt:lpstr>
      <vt:lpstr>Presentation on ANCOVA Design</vt:lpstr>
      <vt:lpstr>  Analysis of Covariance   </vt:lpstr>
      <vt:lpstr>  Features of Analysis of Covariance   </vt:lpstr>
      <vt:lpstr>  Features of Analysis of Covariance   </vt:lpstr>
      <vt:lpstr>  Features of Analysis of Covariance   </vt:lpstr>
      <vt:lpstr>  Conceptual Framework  </vt:lpstr>
      <vt:lpstr>Understanding ANCOVA</vt:lpstr>
      <vt:lpstr>Understanding ANCOVA</vt:lpstr>
      <vt:lpstr>Concept of Regression in ANCOVA</vt:lpstr>
      <vt:lpstr>Concept of Regression in ANCOVA</vt:lpstr>
      <vt:lpstr>Effect of Covariate in ANCOVA</vt:lpstr>
      <vt:lpstr>ANCOVA with SPSS -An Illustration</vt:lpstr>
      <vt:lpstr>Layout Design in ANCOVA</vt:lpstr>
      <vt:lpstr>Defining Variables</vt:lpstr>
      <vt:lpstr>Data Feeding Format </vt:lpstr>
      <vt:lpstr>Initiating Commands in SPSS for ANCOVA</vt:lpstr>
      <vt:lpstr>Selecting Different Variables</vt:lpstr>
      <vt:lpstr>Selecting Model for ANCOVA Analysis</vt:lpstr>
      <vt:lpstr>Layout Design in ANCOVA</vt:lpstr>
      <vt:lpstr>SPSS Outputs and Interpretation</vt:lpstr>
      <vt:lpstr>Outputs of ANCOVA in SPSS</vt:lpstr>
      <vt:lpstr>Layout Design in ANCOVA</vt:lpstr>
      <vt:lpstr>Layout Design in ANCOVA</vt:lpstr>
      <vt:lpstr>Layout Design in ANCOVA</vt:lpstr>
      <vt:lpstr>Layout Design in ANCOVA</vt:lpstr>
      <vt:lpstr>Layout Design in ANCOVA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ANCOVA</dc:title>
  <dc:creator>winti</dc:creator>
  <cp:lastModifiedBy>Microsoft account</cp:lastModifiedBy>
  <cp:revision>58</cp:revision>
  <dcterms:created xsi:type="dcterms:W3CDTF">2015-01-14T12:13:35Z</dcterms:created>
  <dcterms:modified xsi:type="dcterms:W3CDTF">2025-06-05T03:56:19Z</dcterms:modified>
</cp:coreProperties>
</file>